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Roboto"/>
      <p:regular r:id="rId19"/>
      <p:bold r:id="rId20"/>
      <p:italic r:id="rId21"/>
      <p:boldItalic r:id="rId22"/>
    </p:embeddedFont>
    <p:embeddedFont>
      <p:font typeface="Oswald Light"/>
      <p:regular r:id="rId23"/>
      <p:bold r:id="rId24"/>
    </p:embeddedFont>
    <p:embeddedFont>
      <p:font typeface="Roboto Condensed"/>
      <p:regular r:id="rId25"/>
      <p:bold r:id="rId26"/>
      <p:italic r:id="rId27"/>
      <p:boldItalic r:id="rId28"/>
    </p:embeddedFont>
    <p:embeddedFont>
      <p:font typeface="Roboto Light"/>
      <p:regular r:id="rId29"/>
      <p:bold r:id="rId30"/>
      <p:italic r:id="rId31"/>
      <p:boldItalic r:id="rId32"/>
    </p:embeddedFont>
    <p:embeddedFont>
      <p:font typeface="Arial Black"/>
      <p:regular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7152">
          <p15:clr>
            <a:srgbClr val="747775"/>
          </p15:clr>
        </p15:guide>
        <p15:guide id="2" orient="horz" pos="2160">
          <p15:clr>
            <a:srgbClr val="A4A3A4"/>
          </p15:clr>
        </p15:guide>
      </p15:sldGuideLst>
    </p:ext>
    <p:ext uri="GoogleSlidesCustomDataVersion2">
      <go:slidesCustomData xmlns:go="http://customooxmlschemas.google.com/" r:id="rId36" roundtripDataSignature="AMtx7mgsKhrupo36Ma7Tlk0x2k8wKdzP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BC8ED4-4757-4CB4-9861-28D3512A2869}">
  <a:tblStyle styleId="{00BC8ED4-4757-4CB4-9861-28D3512A286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3377412-FD15-4513-B9B9-7008243F828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52"/>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OswaldLight-bold.fntdata"/><Relationship Id="rId23" Type="http://schemas.openxmlformats.org/officeDocument/2006/relationships/font" Target="fonts/Oswald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Condensed-bold.fntdata"/><Relationship Id="rId25" Type="http://schemas.openxmlformats.org/officeDocument/2006/relationships/font" Target="fonts/RobotoCondensed-regular.fntdata"/><Relationship Id="rId28" Type="http://schemas.openxmlformats.org/officeDocument/2006/relationships/font" Target="fonts/RobotoCondensed-boldItalic.fntdata"/><Relationship Id="rId27" Type="http://schemas.openxmlformats.org/officeDocument/2006/relationships/font" Target="fonts/RobotoCondense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Light-italic.fntdata"/><Relationship Id="rId30" Type="http://schemas.openxmlformats.org/officeDocument/2006/relationships/font" Target="fonts/RobotoLight-bold.fntdata"/><Relationship Id="rId11" Type="http://schemas.openxmlformats.org/officeDocument/2006/relationships/slide" Target="slides/slide5.xml"/><Relationship Id="rId33" Type="http://schemas.openxmlformats.org/officeDocument/2006/relationships/font" Target="fonts/ArialBlack-regular.fntdata"/><Relationship Id="rId10" Type="http://schemas.openxmlformats.org/officeDocument/2006/relationships/slide" Target="slides/slide4.xml"/><Relationship Id="rId32" Type="http://schemas.openxmlformats.org/officeDocument/2006/relationships/font" Target="fonts/RobotoLight-boldItalic.fntdata"/><Relationship Id="rId13" Type="http://schemas.openxmlformats.org/officeDocument/2006/relationships/slide" Target="slides/slide7.xml"/><Relationship Id="rId35" Type="http://schemas.openxmlformats.org/officeDocument/2006/relationships/font" Target="fonts/Oswald-bold.fntdata"/><Relationship Id="rId12" Type="http://schemas.openxmlformats.org/officeDocument/2006/relationships/slide" Target="slides/slide6.xml"/><Relationship Id="rId34" Type="http://schemas.openxmlformats.org/officeDocument/2006/relationships/font" Target="fonts/Oswald-regular.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3597c363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2e3597c363e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3597c363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e3597c363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3597c363e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e3597c363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01632c76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701632c76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Instructions:</a:t>
            </a:r>
            <a:endParaRPr b="1"/>
          </a:p>
          <a:p>
            <a:pPr indent="0" lvl="0" marL="0" rtl="0" algn="l">
              <a:lnSpc>
                <a:spcPct val="100000"/>
              </a:lnSpc>
              <a:spcBef>
                <a:spcPts val="0"/>
              </a:spcBef>
              <a:spcAft>
                <a:spcPts val="0"/>
              </a:spcAft>
              <a:buSzPts val="1100"/>
              <a:buNone/>
            </a:pPr>
            <a:r>
              <a:rPr lang="en-US"/>
              <a:t>Give stakeholders a 1-page overview of the problem and solution. </a:t>
            </a:r>
            <a:r>
              <a:rPr lang="en-US">
                <a:solidFill>
                  <a:schemeClr val="dk1"/>
                </a:solidFill>
              </a:rPr>
              <a:t>(See example on Slide 8.)</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txBox="1"/>
          <p:nvPr>
            <p:ph idx="1" type="body"/>
          </p:nvPr>
        </p:nvSpPr>
        <p:spPr>
          <a:xfrm>
            <a:off x="246888" y="3134806"/>
            <a:ext cx="6373500" cy="569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400"/>
              <a:buNone/>
            </a:pPr>
            <a:r>
              <a:rPr b="1" lang="en-US"/>
              <a:t>Instructions: </a:t>
            </a:r>
            <a:br>
              <a:rPr lang="en-US"/>
            </a:br>
            <a:r>
              <a:rPr lang="en-US"/>
              <a:t>Add relevant information about Constraints, Considerations, and Gaps to bolster your recommendation </a:t>
            </a:r>
            <a:endParaRPr/>
          </a:p>
          <a:p>
            <a:pPr indent="0" lvl="0" marL="0" rtl="0" algn="l">
              <a:lnSpc>
                <a:spcPct val="90000"/>
              </a:lnSpc>
              <a:spcBef>
                <a:spcPts val="0"/>
              </a:spcBef>
              <a:spcAft>
                <a:spcPts val="0"/>
              </a:spcAft>
              <a:buSzPts val="1400"/>
              <a:buNone/>
            </a:pPr>
            <a:r>
              <a:rPr b="1" lang="en-US"/>
              <a:t>Scripting Advice</a:t>
            </a:r>
            <a:endParaRPr/>
          </a:p>
          <a:p>
            <a:pPr indent="0" lvl="0" marL="0" rtl="0" algn="l">
              <a:lnSpc>
                <a:spcPct val="90000"/>
              </a:lnSpc>
              <a:spcBef>
                <a:spcPts val="0"/>
              </a:spcBef>
              <a:spcAft>
                <a:spcPts val="0"/>
              </a:spcAft>
              <a:buSzPts val="1400"/>
              <a:buNone/>
            </a:pPr>
            <a:r>
              <a:rPr lang="en-US"/>
              <a:t>Be clear and concise. Do not over promise or state your recommendations will result in absolute protection.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(See example on Slide 9.)</a:t>
            </a:r>
            <a:endParaRPr>
              <a:solidFill>
                <a:schemeClr val="dk1"/>
              </a:solidFill>
            </a:endParaRPr>
          </a:p>
          <a:p>
            <a:pPr indent="0" lvl="0" marL="0" rtl="0" algn="l">
              <a:lnSpc>
                <a:spcPct val="90000"/>
              </a:lnSpc>
              <a:spcBef>
                <a:spcPts val="0"/>
              </a:spcBef>
              <a:spcAft>
                <a:spcPts val="0"/>
              </a:spcAft>
              <a:buSzPts val="1400"/>
              <a:buNone/>
            </a:pPr>
            <a:r>
              <a:t/>
            </a:r>
            <a:endParaRPr/>
          </a:p>
        </p:txBody>
      </p:sp>
      <p:sp>
        <p:nvSpPr>
          <p:cNvPr id="99" name="Google Shape;99;p8:notes"/>
          <p:cNvSpPr/>
          <p:nvPr>
            <p:ph idx="2" type="sldImg"/>
          </p:nvPr>
        </p:nvSpPr>
        <p:spPr>
          <a:xfrm>
            <a:off x="1333500" y="658813"/>
            <a:ext cx="4191000" cy="2357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01632c766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701632c76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US">
                <a:solidFill>
                  <a:schemeClr val="dk1"/>
                </a:solidFill>
              </a:rPr>
              <a:t>Instructions</a:t>
            </a:r>
            <a:r>
              <a:rPr lang="en-US">
                <a:solidFill>
                  <a:schemeClr val="dk1"/>
                </a:solidFill>
              </a:rPr>
              <a:t>:</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1 - Add the specific steps you need to complete in order to move the capability scaling to the targeted level.</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2 - Add the details around your anticipated time horizon and investment. Icons for financial, time, and </a:t>
            </a:r>
            <a:r>
              <a:rPr lang="en-US">
                <a:solidFill>
                  <a:schemeClr val="dk1"/>
                </a:solidFill>
              </a:rPr>
              <a:t>personnel</a:t>
            </a:r>
            <a:r>
              <a:rPr lang="en-US">
                <a:solidFill>
                  <a:schemeClr val="dk1"/>
                </a:solidFill>
              </a:rPr>
              <a:t> effort give a visual impact of the anticipated investment.</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b="1" lang="en-US">
                <a:solidFill>
                  <a:schemeClr val="dk1"/>
                </a:solidFill>
              </a:rPr>
              <a:t>Scripting Advice:</a:t>
            </a:r>
            <a:endParaRPr b="1">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Acknowledge that not all investments are financial. Furthermore, being that controls maturity is tied to the breadth of coverage, process rigor and the strength of protection, there are other non-financial levers to pull to move the needle.</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Acknowledge that there is no such thing as perfect or indefensible protection, and that by considering these actions you a lower risk.</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Cybersecurity is a business decision. The board and executives could forgo this plan, and most will be willing to accept the consequences.</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(See example on Slide 10.)</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0306cf66a8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0306cf66a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US">
                <a:solidFill>
                  <a:schemeClr val="dk1"/>
                </a:solidFill>
              </a:rPr>
              <a:t>Instructions</a:t>
            </a:r>
            <a:r>
              <a:rPr lang="en-US">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rPr lang="en-US"/>
              <a:t>When reporting a risk found in your Black Kite dashboard, g</a:t>
            </a:r>
            <a:r>
              <a:rPr lang="en-US"/>
              <a:t>rab a screenshot of the OpenFAIR risk quantification screen to emphasize the business risk of not taking action. Include any other data points that will help your stakeholders understand what is at risk.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(See example on Slide 11.)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01632c766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701632c766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US">
                <a:solidFill>
                  <a:schemeClr val="dk1"/>
                </a:solidFill>
              </a:rPr>
              <a:t>Instructions:</a:t>
            </a:r>
            <a:endParaRPr b="1">
              <a:solidFill>
                <a:schemeClr val="dk1"/>
              </a:solidFill>
            </a:endParaRPr>
          </a:p>
          <a:p>
            <a:pPr indent="0" lvl="0" marL="0" rtl="0" algn="l">
              <a:spcBef>
                <a:spcPts val="0"/>
              </a:spcBef>
              <a:spcAft>
                <a:spcPts val="0"/>
              </a:spcAft>
              <a:buSzPts val="1100"/>
              <a:buNone/>
            </a:pPr>
            <a:r>
              <a:rPr lang="en-US">
                <a:solidFill>
                  <a:schemeClr val="dk1"/>
                </a:solidFill>
              </a:rPr>
              <a:t>Let your board members know exactly what you are asking them to do.</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(See example on Slide 12.)</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306cf66a8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20306cf66a8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3597c363e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e3597c363e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3597c363e_0_19:notes"/>
          <p:cNvSpPr txBox="1"/>
          <p:nvPr>
            <p:ph idx="1" type="body"/>
          </p:nvPr>
        </p:nvSpPr>
        <p:spPr>
          <a:xfrm>
            <a:off x="246888" y="3134806"/>
            <a:ext cx="6373500" cy="569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400"/>
              <a:buNone/>
            </a:pPr>
            <a:r>
              <a:t/>
            </a:r>
            <a:endParaRPr/>
          </a:p>
        </p:txBody>
      </p:sp>
      <p:sp>
        <p:nvSpPr>
          <p:cNvPr id="139" name="Google Shape;139;g2e3597c363e_0_19:notes"/>
          <p:cNvSpPr/>
          <p:nvPr>
            <p:ph idx="2" type="sldImg"/>
          </p:nvPr>
        </p:nvSpPr>
        <p:spPr>
          <a:xfrm>
            <a:off x="1333500" y="658813"/>
            <a:ext cx="4191000" cy="235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k" showMasterSp="0">
  <p:cSld name="Title Slide 2 - Dk">
    <p:bg>
      <p:bgPr>
        <a:solidFill>
          <a:schemeClr val="dk1"/>
        </a:solidFill>
      </p:bgPr>
    </p:bg>
    <p:spTree>
      <p:nvGrpSpPr>
        <p:cNvPr id="10" name="Shape 10"/>
        <p:cNvGrpSpPr/>
        <p:nvPr/>
      </p:nvGrpSpPr>
      <p:grpSpPr>
        <a:xfrm>
          <a:off x="0" y="0"/>
          <a:ext cx="0" cy="0"/>
          <a:chOff x="0" y="0"/>
          <a:chExt cx="0" cy="0"/>
        </a:xfrm>
      </p:grpSpPr>
      <p:sp>
        <p:nvSpPr>
          <p:cNvPr id="11" name="Google Shape;11;p21"/>
          <p:cNvSpPr txBox="1"/>
          <p:nvPr>
            <p:ph type="ctrTitle"/>
          </p:nvPr>
        </p:nvSpPr>
        <p:spPr>
          <a:xfrm>
            <a:off x="1524000" y="1850496"/>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Oswald"/>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21"/>
          <p:cNvSpPr txBox="1"/>
          <p:nvPr>
            <p:ph idx="1" type="subTitle"/>
          </p:nvPr>
        </p:nvSpPr>
        <p:spPr>
          <a:xfrm>
            <a:off x="1524000" y="4330171"/>
            <a:ext cx="9144000" cy="6143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4560"/>
              <a:buNone/>
              <a:defRPr b="0" i="0" sz="4000">
                <a:solidFill>
                  <a:schemeClr val="dk2"/>
                </a:solidFill>
                <a:latin typeface="Oswald"/>
                <a:ea typeface="Oswald"/>
                <a:cs typeface="Oswald"/>
                <a:sym typeface="Oswald"/>
              </a:defRPr>
            </a:lvl1pPr>
            <a:lvl2pPr lvl="1" algn="ctr">
              <a:lnSpc>
                <a:spcPct val="150000"/>
              </a:lnSpc>
              <a:spcBef>
                <a:spcPts val="20"/>
              </a:spcBef>
              <a:spcAft>
                <a:spcPts val="0"/>
              </a:spcAft>
              <a:buSzPts val="2000"/>
              <a:buNone/>
              <a:defRPr sz="2000"/>
            </a:lvl2pPr>
            <a:lvl3pPr lvl="2" algn="ctr">
              <a:lnSpc>
                <a:spcPct val="150000"/>
              </a:lnSpc>
              <a:spcBef>
                <a:spcPts val="20"/>
              </a:spcBef>
              <a:spcAft>
                <a:spcPts val="0"/>
              </a:spcAft>
              <a:buSzPts val="1800"/>
              <a:buNone/>
              <a:defRPr sz="1800"/>
            </a:lvl3pPr>
            <a:lvl4pPr lvl="3" algn="ctr">
              <a:lnSpc>
                <a:spcPct val="150000"/>
              </a:lnSpc>
              <a:spcBef>
                <a:spcPts val="20"/>
              </a:spcBef>
              <a:spcAft>
                <a:spcPts val="0"/>
              </a:spcAft>
              <a:buClr>
                <a:schemeClr val="lt1"/>
              </a:buClr>
              <a:buSzPts val="1600"/>
              <a:buNone/>
              <a:defRPr sz="1600"/>
            </a:lvl4pPr>
            <a:lvl5pPr lvl="4" algn="ctr">
              <a:lnSpc>
                <a:spcPct val="150000"/>
              </a:lnSpc>
              <a:spcBef>
                <a:spcPts val="2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21"/>
          <p:cNvSpPr txBox="1"/>
          <p:nvPr>
            <p:ph idx="11" type="ftr"/>
          </p:nvPr>
        </p:nvSpPr>
        <p:spPr>
          <a:xfrm>
            <a:off x="3531393" y="6356350"/>
            <a:ext cx="5129213"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1"/>
          <p:cNvSpPr txBox="1"/>
          <p:nvPr/>
        </p:nvSpPr>
        <p:spPr>
          <a:xfrm>
            <a:off x="1524000" y="5159902"/>
            <a:ext cx="9144000" cy="59160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2"/>
              </a:buClr>
              <a:buSzPts val="2736"/>
              <a:buFont typeface="Arial"/>
              <a:buNone/>
            </a:pPr>
            <a:r>
              <a:rPr b="0" i="0" lang="en-US" sz="2400" u="none" cap="none" strike="noStrike">
                <a:solidFill>
                  <a:schemeClr val="dk2"/>
                </a:solidFill>
                <a:latin typeface="Oswald"/>
                <a:ea typeface="Oswald"/>
                <a:cs typeface="Oswald"/>
                <a:sym typeface="Oswald"/>
              </a:rPr>
              <a:t>Presented by: Name | August 29, 2023</a:t>
            </a:r>
            <a:endParaRPr b="0" i="0" sz="1400" u="none" cap="none" strike="noStrike">
              <a:solidFill>
                <a:srgbClr val="000000"/>
              </a:solidFill>
              <a:latin typeface="Arial"/>
              <a:ea typeface="Arial"/>
              <a:cs typeface="Arial"/>
              <a:sym typeface="Arial"/>
            </a:endParaRPr>
          </a:p>
        </p:txBody>
      </p:sp>
      <p:sp>
        <p:nvSpPr>
          <p:cNvPr id="15" name="Google Shape;15;p21"/>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pic>
        <p:nvPicPr>
          <p:cNvPr id="16" name="Google Shape;16;p21"/>
          <p:cNvPicPr preferRelativeResize="0"/>
          <p:nvPr/>
        </p:nvPicPr>
        <p:blipFill rotWithShape="1">
          <a:blip r:embed="rId2">
            <a:alphaModFix/>
          </a:blip>
          <a:srcRect b="0" l="0" r="0" t="0"/>
          <a:stretch/>
        </p:blipFill>
        <p:spPr>
          <a:xfrm>
            <a:off x="1524000" y="608542"/>
            <a:ext cx="3047559" cy="769010"/>
          </a:xfrm>
          <a:prstGeom prst="rect">
            <a:avLst/>
          </a:prstGeom>
          <a:noFill/>
          <a:ln>
            <a:noFill/>
          </a:ln>
        </p:spPr>
      </p:pic>
      <p:sp>
        <p:nvSpPr>
          <p:cNvPr id="17" name="Google Shape;17;p21"/>
          <p:cNvSpPr txBox="1"/>
          <p:nvPr/>
        </p:nvSpPr>
        <p:spPr>
          <a:xfrm>
            <a:off x="6711014" y="931141"/>
            <a:ext cx="3135000" cy="446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300"/>
              <a:buFont typeface="Arial"/>
              <a:buNone/>
            </a:pPr>
            <a:r>
              <a:rPr b="0" i="0" lang="en-US" sz="2300" u="none" cap="none" strike="noStrike">
                <a:solidFill>
                  <a:schemeClr val="dk2"/>
                </a:solidFill>
                <a:latin typeface="Oswald Light"/>
                <a:ea typeface="Oswald Light"/>
                <a:cs typeface="Oswald Light"/>
                <a:sym typeface="Oswald Light"/>
              </a:rPr>
              <a:t>GET MORE THAN A SCORE</a:t>
            </a:r>
            <a:endParaRPr b="0" i="0" sz="2300" u="none" cap="none" strike="noStrike">
              <a:solidFill>
                <a:schemeClr val="dk2"/>
              </a:solidFill>
              <a:latin typeface="Oswald Light"/>
              <a:ea typeface="Oswald Light"/>
              <a:cs typeface="Oswald Light"/>
              <a:sym typeface="Oswald Light"/>
            </a:endParaRPr>
          </a:p>
        </p:txBody>
      </p:sp>
    </p:spTree>
  </p:cSld>
  <p:clrMapOvr>
    <a:masterClrMapping/>
  </p:clrMapOvr>
  <p:extLst>
    <p:ext uri="{DCECCB84-F9BA-43D5-87BE-67443E8EF086}">
      <p15:sldGuideLst>
        <p15:guide id="1" pos="7272">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rand Spot Art - Dk">
  <p:cSld name="3_Brand Spot Art - Dk">
    <p:spTree>
      <p:nvGrpSpPr>
        <p:cNvPr id="59" name="Shape 59"/>
        <p:cNvGrpSpPr/>
        <p:nvPr/>
      </p:nvGrpSpPr>
      <p:grpSpPr>
        <a:xfrm>
          <a:off x="0" y="0"/>
          <a:ext cx="0" cy="0"/>
          <a:chOff x="0" y="0"/>
          <a:chExt cx="0" cy="0"/>
        </a:xfrm>
      </p:grpSpPr>
      <p:sp>
        <p:nvSpPr>
          <p:cNvPr id="60" name="Google Shape;60;p30"/>
          <p:cNvSpPr txBox="1"/>
          <p:nvPr>
            <p:ph idx="11" type="ftr"/>
          </p:nvPr>
        </p:nvSpPr>
        <p:spPr>
          <a:xfrm>
            <a:off x="3059640" y="6356350"/>
            <a:ext cx="512921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30"/>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30"/>
          <p:cNvSpPr txBox="1"/>
          <p:nvPr>
            <p:ph type="title"/>
          </p:nvPr>
        </p:nvSpPr>
        <p:spPr>
          <a:xfrm>
            <a:off x="838200" y="365125"/>
            <a:ext cx="55307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nvSpPr>
        <p:spPr>
          <a:xfrm>
            <a:off x="7543471" y="1496911"/>
            <a:ext cx="10437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Roboto Light"/>
                <a:ea typeface="Roboto Light"/>
                <a:cs typeface="Roboto Light"/>
                <a:sym typeface="Roboto Light"/>
              </a:rPr>
              <a:t>Crosshairs</a:t>
            </a:r>
            <a:endParaRPr b="0" i="0" sz="1400" u="none" cap="none" strike="noStrike">
              <a:solidFill>
                <a:srgbClr val="000000"/>
              </a:solidFill>
              <a:latin typeface="Arial"/>
              <a:ea typeface="Arial"/>
              <a:cs typeface="Arial"/>
              <a:sym typeface="Arial"/>
            </a:endParaRPr>
          </a:p>
        </p:txBody>
      </p:sp>
      <p:sp>
        <p:nvSpPr>
          <p:cNvPr id="64" name="Google Shape;64;p30"/>
          <p:cNvSpPr txBox="1"/>
          <p:nvPr/>
        </p:nvSpPr>
        <p:spPr>
          <a:xfrm>
            <a:off x="7543472" y="1772789"/>
            <a:ext cx="3361548"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Crosshairs are graphic elements  used as a framing in various contexts. Their primary purpose is to guide the viewer's attention and create a focal point within a composition.</a:t>
            </a:r>
            <a:endParaRPr b="0" i="0" sz="1400" u="none" cap="none" strike="noStrike">
              <a:solidFill>
                <a:srgbClr val="000000"/>
              </a:solidFill>
              <a:latin typeface="Arial"/>
              <a:ea typeface="Arial"/>
              <a:cs typeface="Arial"/>
              <a:sym typeface="Arial"/>
            </a:endParaRPr>
          </a:p>
        </p:txBody>
      </p:sp>
      <p:sp>
        <p:nvSpPr>
          <p:cNvPr id="65" name="Google Shape;65;p30"/>
          <p:cNvSpPr txBox="1"/>
          <p:nvPr/>
        </p:nvSpPr>
        <p:spPr>
          <a:xfrm>
            <a:off x="736712" y="1496911"/>
            <a:ext cx="10437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Roboto Light"/>
                <a:ea typeface="Roboto Light"/>
                <a:cs typeface="Roboto Light"/>
                <a:sym typeface="Roboto Light"/>
              </a:rPr>
              <a:t>Lines</a:t>
            </a:r>
            <a:endParaRPr b="0" i="0" sz="1400" u="none" cap="none" strike="noStrike">
              <a:solidFill>
                <a:srgbClr val="000000"/>
              </a:solidFill>
              <a:latin typeface="Arial"/>
              <a:ea typeface="Arial"/>
              <a:cs typeface="Arial"/>
              <a:sym typeface="Arial"/>
            </a:endParaRPr>
          </a:p>
        </p:txBody>
      </p:sp>
      <p:sp>
        <p:nvSpPr>
          <p:cNvPr id="66" name="Google Shape;66;p30"/>
          <p:cNvSpPr txBox="1"/>
          <p:nvPr/>
        </p:nvSpPr>
        <p:spPr>
          <a:xfrm>
            <a:off x="736713" y="1772789"/>
            <a:ext cx="460057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These lines are strategically positioned to direct attention towards vital elements, particularly call-to-action points, thereby enhancing user engagement. Importantly, the orientation of these lines should strictly adhere to 90º and 45º angles, and not overlap more than one line within the asset.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1_Sky">
  <p:cSld name="Divider W1_Sky">
    <p:spTree>
      <p:nvGrpSpPr>
        <p:cNvPr id="67" name="Shape 67"/>
        <p:cNvGrpSpPr/>
        <p:nvPr/>
      </p:nvGrpSpPr>
      <p:grpSpPr>
        <a:xfrm>
          <a:off x="0" y="0"/>
          <a:ext cx="0" cy="0"/>
          <a:chOff x="0" y="0"/>
          <a:chExt cx="0" cy="0"/>
        </a:xfrm>
      </p:grpSpPr>
      <p:sp>
        <p:nvSpPr>
          <p:cNvPr id="68" name="Google Shape;68;p31"/>
          <p:cNvSpPr/>
          <p:nvPr/>
        </p:nvSpPr>
        <p:spPr>
          <a:xfrm>
            <a:off x="7140899" y="1354039"/>
            <a:ext cx="5051100" cy="328692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9" name="Google Shape;69;p31"/>
          <p:cNvSpPr/>
          <p:nvPr/>
        </p:nvSpPr>
        <p:spPr>
          <a:xfrm>
            <a:off x="-2" y="1354039"/>
            <a:ext cx="1753954" cy="328692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 name="Google Shape;70;p31"/>
          <p:cNvSpPr txBox="1"/>
          <p:nvPr>
            <p:ph type="title"/>
          </p:nvPr>
        </p:nvSpPr>
        <p:spPr>
          <a:xfrm>
            <a:off x="2055247" y="1527176"/>
            <a:ext cx="4906765" cy="293724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3200"/>
              <a:buFont typeface="Arial Black"/>
              <a:buNone/>
              <a:defRPr b="0" sz="3200">
                <a:solidFill>
                  <a:schemeClr val="accent1"/>
                </a:solidFill>
                <a:latin typeface="Arial Black"/>
                <a:ea typeface="Arial Black"/>
                <a:cs typeface="Arial Black"/>
                <a:sym typeface="Arial Black"/>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cSld name="1">
    <p:spTree>
      <p:nvGrpSpPr>
        <p:cNvPr id="77" name="Shape 77"/>
        <p:cNvGrpSpPr/>
        <p:nvPr/>
      </p:nvGrpSpPr>
      <p:grpSpPr>
        <a:xfrm>
          <a:off x="0" y="0"/>
          <a:ext cx="0" cy="0"/>
          <a:chOff x="0" y="0"/>
          <a:chExt cx="0" cy="0"/>
        </a:xfrm>
      </p:grpSpPr>
      <p:pic>
        <p:nvPicPr>
          <p:cNvPr id="78" name="Google Shape;78;p33"/>
          <p:cNvPicPr preferRelativeResize="0"/>
          <p:nvPr/>
        </p:nvPicPr>
        <p:blipFill rotWithShape="1">
          <a:blip r:embed="rId2">
            <a:alphaModFix/>
          </a:blip>
          <a:srcRect b="0" l="0" r="0" t="0"/>
          <a:stretch/>
        </p:blipFill>
        <p:spPr>
          <a:xfrm>
            <a:off x="-1" y="0"/>
            <a:ext cx="12192000" cy="6858000"/>
          </a:xfrm>
          <a:prstGeom prst="rect">
            <a:avLst/>
          </a:prstGeom>
          <a:noFill/>
          <a:ln>
            <a:noFill/>
          </a:ln>
        </p:spPr>
      </p:pic>
      <p:sp>
        <p:nvSpPr>
          <p:cNvPr id="79" name="Google Shape;79;p33"/>
          <p:cNvSpPr txBox="1"/>
          <p:nvPr/>
        </p:nvSpPr>
        <p:spPr>
          <a:xfrm>
            <a:off x="441636" y="6468463"/>
            <a:ext cx="5372359" cy="246221"/>
          </a:xfrm>
          <a:prstGeom prst="rect">
            <a:avLst/>
          </a:prstGeom>
          <a:noFill/>
          <a:ln>
            <a:noFill/>
          </a:ln>
        </p:spPr>
        <p:txBody>
          <a:bodyPr anchorCtr="0" anchor="t" bIns="60925" lIns="121875" spcFirstLastPara="1" rIns="121875" wrap="square" tIns="60925">
            <a:spAutoFit/>
          </a:bodyPr>
          <a:lstStyle/>
          <a:p>
            <a:pPr indent="0" lvl="0" marL="0" marR="0" rtl="0" algn="l">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7F7F7F"/>
                </a:solidFill>
                <a:latin typeface="Calibri"/>
                <a:ea typeface="Calibri"/>
                <a:cs typeface="Calibri"/>
                <a:sym typeface="Calibri"/>
              </a:rPr>
              <a:t>‹#›</a:t>
            </a:fld>
            <a:r>
              <a:rPr b="0" i="0" lang="en-US" sz="800" u="none" cap="none" strike="noStrike">
                <a:solidFill>
                  <a:srgbClr val="7F7F7F"/>
                </a:solidFill>
                <a:latin typeface="Calibri"/>
                <a:ea typeface="Calibri"/>
                <a:cs typeface="Calibri"/>
                <a:sym typeface="Calibri"/>
              </a:rPr>
              <a:t>   |   Copyright © 2024 ISACA. All rights reserved.</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80" name="Google Shape;80;p33"/>
          <p:cNvPicPr preferRelativeResize="0"/>
          <p:nvPr/>
        </p:nvPicPr>
        <p:blipFill rotWithShape="1">
          <a:blip r:embed="rId3">
            <a:alphaModFix/>
          </a:blip>
          <a:srcRect b="0" l="0" r="0" t="0"/>
          <a:stretch/>
        </p:blipFill>
        <p:spPr>
          <a:xfrm>
            <a:off x="10540383" y="6157812"/>
            <a:ext cx="1611730" cy="699365"/>
          </a:xfrm>
          <a:prstGeom prst="rect">
            <a:avLst/>
          </a:prstGeom>
          <a:noFill/>
          <a:ln>
            <a:noFill/>
          </a:ln>
        </p:spPr>
      </p:pic>
      <p:sp>
        <p:nvSpPr>
          <p:cNvPr id="81" name="Google Shape;81;p33"/>
          <p:cNvSpPr txBox="1"/>
          <p:nvPr>
            <p:ph idx="1" type="body"/>
          </p:nvPr>
        </p:nvSpPr>
        <p:spPr>
          <a:xfrm>
            <a:off x="341148" y="450878"/>
            <a:ext cx="9770432" cy="433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992"/>
              <a:buFont typeface="Calibri"/>
              <a:buNone/>
              <a:defRPr b="1" sz="2400">
                <a:solidFill>
                  <a:srgbClr val="5097C1"/>
                </a:solidFill>
                <a:latin typeface="Calibri"/>
                <a:ea typeface="Calibri"/>
                <a:cs typeface="Calibri"/>
                <a:sym typeface="Calibri"/>
              </a:defRPr>
            </a:lvl1pPr>
            <a:lvl2pPr indent="-368300" lvl="1" marL="914400" algn="l">
              <a:lnSpc>
                <a:spcPct val="150000"/>
              </a:lnSpc>
              <a:spcBef>
                <a:spcPts val="20"/>
              </a:spcBef>
              <a:spcAft>
                <a:spcPts val="0"/>
              </a:spcAft>
              <a:buSzPts val="2200"/>
              <a:buChar char="▪"/>
              <a:defRPr/>
            </a:lvl2pPr>
            <a:lvl3pPr indent="-355600" lvl="2" marL="1371600" algn="l">
              <a:lnSpc>
                <a:spcPct val="150000"/>
              </a:lnSpc>
              <a:spcBef>
                <a:spcPts val="20"/>
              </a:spcBef>
              <a:spcAft>
                <a:spcPts val="0"/>
              </a:spcAft>
              <a:buSzPts val="2000"/>
              <a:buChar char="▪"/>
              <a:defRPr/>
            </a:lvl3pPr>
            <a:lvl4pPr indent="-342900" lvl="3" marL="1828800" algn="l">
              <a:lnSpc>
                <a:spcPct val="150000"/>
              </a:lnSpc>
              <a:spcBef>
                <a:spcPts val="20"/>
              </a:spcBef>
              <a:spcAft>
                <a:spcPts val="0"/>
              </a:spcAft>
              <a:buSzPts val="1800"/>
              <a:buChar char="•"/>
              <a:defRPr/>
            </a:lvl4pPr>
            <a:lvl5pPr indent="-342900" lvl="4" marL="2286000" algn="l">
              <a:lnSpc>
                <a:spcPct val="150000"/>
              </a:lnSpc>
              <a:spcBef>
                <a:spcPts val="2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2" name="Google Shape;82;p33"/>
          <p:cNvSpPr txBox="1"/>
          <p:nvPr>
            <p:ph idx="2" type="body"/>
          </p:nvPr>
        </p:nvSpPr>
        <p:spPr>
          <a:xfrm>
            <a:off x="341149" y="1874520"/>
            <a:ext cx="9770431" cy="37593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00"/>
              </a:spcBef>
              <a:spcAft>
                <a:spcPts val="0"/>
              </a:spcAft>
              <a:buSzPts val="2992"/>
              <a:buFont typeface="Calibri"/>
              <a:buNone/>
              <a:defRPr sz="2000">
                <a:solidFill>
                  <a:srgbClr val="626F7A"/>
                </a:solidFill>
                <a:latin typeface="Calibri"/>
                <a:ea typeface="Calibri"/>
                <a:cs typeface="Calibri"/>
                <a:sym typeface="Calibri"/>
              </a:defRPr>
            </a:lvl1pPr>
            <a:lvl2pPr indent="-228600" lvl="1" marL="914400" algn="l">
              <a:lnSpc>
                <a:spcPct val="150000"/>
              </a:lnSpc>
              <a:spcBef>
                <a:spcPts val="600"/>
              </a:spcBef>
              <a:spcAft>
                <a:spcPts val="0"/>
              </a:spcAft>
              <a:buSzPts val="2200"/>
              <a:buFont typeface="Calibri"/>
              <a:buNone/>
              <a:defRPr sz="1600">
                <a:solidFill>
                  <a:srgbClr val="626F7A"/>
                </a:solidFill>
                <a:latin typeface="Calibri"/>
                <a:ea typeface="Calibri"/>
                <a:cs typeface="Calibri"/>
                <a:sym typeface="Calibri"/>
              </a:defRPr>
            </a:lvl2pPr>
            <a:lvl3pPr indent="-355600" lvl="2" marL="1371600" algn="l">
              <a:lnSpc>
                <a:spcPct val="150000"/>
              </a:lnSpc>
              <a:spcBef>
                <a:spcPts val="600"/>
              </a:spcBef>
              <a:spcAft>
                <a:spcPts val="0"/>
              </a:spcAft>
              <a:buSzPts val="2000"/>
              <a:buChar char="▪"/>
              <a:defRPr sz="1400">
                <a:solidFill>
                  <a:srgbClr val="626F7A"/>
                </a:solidFill>
                <a:latin typeface="Calibri"/>
                <a:ea typeface="Calibri"/>
                <a:cs typeface="Calibri"/>
                <a:sym typeface="Calibri"/>
              </a:defRPr>
            </a:lvl3pPr>
            <a:lvl4pPr indent="-342900" lvl="3" marL="1828800" algn="l">
              <a:lnSpc>
                <a:spcPct val="150000"/>
              </a:lnSpc>
              <a:spcBef>
                <a:spcPts val="600"/>
              </a:spcBef>
              <a:spcAft>
                <a:spcPts val="0"/>
              </a:spcAft>
              <a:buSzPts val="1800"/>
              <a:buFont typeface="Merriweather Sans"/>
              <a:buChar char="–"/>
              <a:defRPr sz="1400">
                <a:solidFill>
                  <a:srgbClr val="626F7A"/>
                </a:solidFill>
              </a:defRPr>
            </a:lvl4pPr>
            <a:lvl5pPr indent="-342900" lvl="4" marL="2286000" algn="l">
              <a:lnSpc>
                <a:spcPct val="150000"/>
              </a:lnSpc>
              <a:spcBef>
                <a:spcPts val="600"/>
              </a:spcBef>
              <a:spcAft>
                <a:spcPts val="0"/>
              </a:spcAft>
              <a:buSzPts val="1800"/>
              <a:buFont typeface="Merriweather Sans"/>
              <a:buChar char="–"/>
              <a:defRPr sz="1400">
                <a:solidFill>
                  <a:srgbClr val="626F7A"/>
                </a:solidFill>
                <a:latin typeface="Calibri"/>
                <a:ea typeface="Calibri"/>
                <a:cs typeface="Calibri"/>
                <a:sym typeface="Calibri"/>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3" name="Google Shape;83;p33"/>
          <p:cNvSpPr txBox="1"/>
          <p:nvPr>
            <p:ph idx="3" type="body"/>
          </p:nvPr>
        </p:nvSpPr>
        <p:spPr>
          <a:xfrm>
            <a:off x="341148" y="1190673"/>
            <a:ext cx="5472847" cy="3969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992"/>
              <a:buFont typeface="Calibri"/>
              <a:buNone/>
              <a:defRPr b="1" sz="1800">
                <a:solidFill>
                  <a:srgbClr val="626F7A"/>
                </a:solidFill>
                <a:latin typeface="Calibri"/>
                <a:ea typeface="Calibri"/>
                <a:cs typeface="Calibri"/>
                <a:sym typeface="Calibri"/>
              </a:defRPr>
            </a:lvl1pPr>
            <a:lvl2pPr indent="-368300" lvl="1" marL="914400" algn="l">
              <a:lnSpc>
                <a:spcPct val="150000"/>
              </a:lnSpc>
              <a:spcBef>
                <a:spcPts val="20"/>
              </a:spcBef>
              <a:spcAft>
                <a:spcPts val="0"/>
              </a:spcAft>
              <a:buSzPts val="2200"/>
              <a:buChar char="▪"/>
              <a:defRPr/>
            </a:lvl2pPr>
            <a:lvl3pPr indent="-355600" lvl="2" marL="1371600" algn="l">
              <a:lnSpc>
                <a:spcPct val="150000"/>
              </a:lnSpc>
              <a:spcBef>
                <a:spcPts val="20"/>
              </a:spcBef>
              <a:spcAft>
                <a:spcPts val="0"/>
              </a:spcAft>
              <a:buSzPts val="2000"/>
              <a:buChar char="▪"/>
              <a:defRPr/>
            </a:lvl3pPr>
            <a:lvl4pPr indent="-342900" lvl="3" marL="1828800" algn="l">
              <a:lnSpc>
                <a:spcPct val="150000"/>
              </a:lnSpc>
              <a:spcBef>
                <a:spcPts val="20"/>
              </a:spcBef>
              <a:spcAft>
                <a:spcPts val="0"/>
              </a:spcAft>
              <a:buSzPts val="1800"/>
              <a:buChar char="•"/>
              <a:defRPr/>
            </a:lvl4pPr>
            <a:lvl5pPr indent="-342900" lvl="4" marL="2286000" algn="l">
              <a:lnSpc>
                <a:spcPct val="150000"/>
              </a:lnSpc>
              <a:spcBef>
                <a:spcPts val="2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id="84" name="Google Shape;84;p33"/>
          <p:cNvPicPr preferRelativeResize="0"/>
          <p:nvPr/>
        </p:nvPicPr>
        <p:blipFill rotWithShape="1">
          <a:blip r:embed="rId4">
            <a:alphaModFix/>
          </a:blip>
          <a:srcRect b="0" l="0" r="0" t="0"/>
          <a:stretch/>
        </p:blipFill>
        <p:spPr>
          <a:xfrm>
            <a:off x="10671371" y="219591"/>
            <a:ext cx="1260755" cy="14055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23"/>
          <p:cNvSpPr txBox="1"/>
          <p:nvPr>
            <p:ph type="title"/>
          </p:nvPr>
        </p:nvSpPr>
        <p:spPr>
          <a:xfrm>
            <a:off x="457200" y="366713"/>
            <a:ext cx="11276013" cy="44319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 type="body"/>
          </p:nvPr>
        </p:nvSpPr>
        <p:spPr>
          <a:xfrm>
            <a:off x="457200" y="1527175"/>
            <a:ext cx="11276013" cy="4460873"/>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0"/>
              </a:spcBef>
              <a:spcAft>
                <a:spcPts val="0"/>
              </a:spcAft>
              <a:buSzPts val="1620"/>
              <a:buChar char="▪"/>
              <a:defRPr/>
            </a:lvl1pPr>
            <a:lvl2pPr indent="-331469" lvl="1" marL="914400" algn="l">
              <a:lnSpc>
                <a:spcPct val="100000"/>
              </a:lnSpc>
              <a:spcBef>
                <a:spcPts val="1200"/>
              </a:spcBef>
              <a:spcAft>
                <a:spcPts val="0"/>
              </a:spcAft>
              <a:buClr>
                <a:schemeClr val="dk1"/>
              </a:buClr>
              <a:buSzPts val="1620"/>
              <a:buChar char="–"/>
              <a:defRPr/>
            </a:lvl2pPr>
            <a:lvl3pPr indent="-331469" lvl="2" marL="1371600" algn="l">
              <a:lnSpc>
                <a:spcPct val="100000"/>
              </a:lnSpc>
              <a:spcBef>
                <a:spcPts val="1200"/>
              </a:spcBef>
              <a:spcAft>
                <a:spcPts val="0"/>
              </a:spcAft>
              <a:buClr>
                <a:schemeClr val="dk1"/>
              </a:buClr>
              <a:buSzPts val="1620"/>
              <a:buChar char="▪"/>
              <a:defRPr/>
            </a:lvl3pPr>
            <a:lvl4pPr indent="-331469" lvl="3" marL="1828800" algn="l">
              <a:lnSpc>
                <a:spcPct val="100000"/>
              </a:lnSpc>
              <a:spcBef>
                <a:spcPts val="1200"/>
              </a:spcBef>
              <a:spcAft>
                <a:spcPts val="0"/>
              </a:spcAft>
              <a:buClr>
                <a:schemeClr val="dk1"/>
              </a:buClr>
              <a:buSzPts val="1620"/>
              <a:buChar char="–"/>
              <a:defRPr/>
            </a:lvl4pPr>
            <a:lvl5pPr indent="-331470" lvl="4" marL="2286000" algn="l">
              <a:lnSpc>
                <a:spcPct val="100000"/>
              </a:lnSpc>
              <a:spcBef>
                <a:spcPts val="1200"/>
              </a:spcBef>
              <a:spcAft>
                <a:spcPts val="0"/>
              </a:spcAft>
              <a:buClr>
                <a:schemeClr val="dk1"/>
              </a:buClr>
              <a:buSzPts val="162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 Dk" type="twoObj">
  <p:cSld name="TWO_OBJECTS">
    <p:spTree>
      <p:nvGrpSpPr>
        <p:cNvPr id="21" name="Shape 21"/>
        <p:cNvGrpSpPr/>
        <p:nvPr/>
      </p:nvGrpSpPr>
      <p:grpSpPr>
        <a:xfrm>
          <a:off x="0" y="0"/>
          <a:ext cx="0" cy="0"/>
          <a:chOff x="0" y="0"/>
          <a:chExt cx="0" cy="0"/>
        </a:xfrm>
      </p:grpSpPr>
      <p:sp>
        <p:nvSpPr>
          <p:cNvPr id="22" name="Google Shape;2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body"/>
          </p:nvPr>
        </p:nvSpPr>
        <p:spPr>
          <a:xfrm>
            <a:off x="838200" y="1707094"/>
            <a:ext cx="5181600" cy="4351338"/>
          </a:xfrm>
          <a:prstGeom prst="rect">
            <a:avLst/>
          </a:prstGeom>
          <a:noFill/>
          <a:ln>
            <a:noFill/>
          </a:ln>
        </p:spPr>
        <p:txBody>
          <a:bodyPr anchorCtr="0" anchor="t" bIns="45700" lIns="91425" spcFirstLastPara="1" rIns="91425" wrap="square" tIns="45700">
            <a:normAutofit/>
          </a:bodyPr>
          <a:lstStyle>
            <a:lvl1pPr indent="-339852" lvl="0" marL="457200" algn="l">
              <a:lnSpc>
                <a:spcPct val="90000"/>
              </a:lnSpc>
              <a:spcBef>
                <a:spcPts val="1000"/>
              </a:spcBef>
              <a:spcAft>
                <a:spcPts val="0"/>
              </a:spcAft>
              <a:buSzPts val="1752"/>
              <a:buChar char="•"/>
              <a:defRPr sz="2500"/>
            </a:lvl1pPr>
            <a:lvl2pPr indent="-323850" lvl="1" marL="914400" algn="l">
              <a:lnSpc>
                <a:spcPct val="150000"/>
              </a:lnSpc>
              <a:spcBef>
                <a:spcPts val="20"/>
              </a:spcBef>
              <a:spcAft>
                <a:spcPts val="0"/>
              </a:spcAft>
              <a:buSzPts val="1500"/>
              <a:buChar char="▪"/>
              <a:defRPr sz="2100"/>
            </a:lvl2pPr>
            <a:lvl3pPr indent="-323850" lvl="2" marL="1371600" algn="l">
              <a:lnSpc>
                <a:spcPct val="150000"/>
              </a:lnSpc>
              <a:spcBef>
                <a:spcPts val="20"/>
              </a:spcBef>
              <a:spcAft>
                <a:spcPts val="0"/>
              </a:spcAft>
              <a:buSzPts val="1500"/>
              <a:buChar char="▪"/>
              <a:defRPr sz="1700"/>
            </a:lvl3pPr>
            <a:lvl4pPr indent="-323850" lvl="3" marL="1828800" algn="l">
              <a:lnSpc>
                <a:spcPct val="150000"/>
              </a:lnSpc>
              <a:spcBef>
                <a:spcPts val="20"/>
              </a:spcBef>
              <a:spcAft>
                <a:spcPts val="0"/>
              </a:spcAft>
              <a:buClr>
                <a:schemeClr val="lt1"/>
              </a:buClr>
              <a:buSzPts val="1500"/>
              <a:buChar char="•"/>
              <a:defRPr sz="1500"/>
            </a:lvl4pPr>
            <a:lvl5pPr indent="-323850" lvl="4" marL="2286000" algn="l">
              <a:lnSpc>
                <a:spcPct val="150000"/>
              </a:lnSpc>
              <a:spcBef>
                <a:spcPts val="20"/>
              </a:spcBef>
              <a:spcAft>
                <a:spcPts val="0"/>
              </a:spcAft>
              <a:buClr>
                <a:schemeClr val="lt1"/>
              </a:buClr>
              <a:buSzPts val="1500"/>
              <a:buChar char="•"/>
              <a:defRPr sz="15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4"/>
          <p:cNvSpPr txBox="1"/>
          <p:nvPr>
            <p:ph idx="2" type="body"/>
          </p:nvPr>
        </p:nvSpPr>
        <p:spPr>
          <a:xfrm>
            <a:off x="6172200" y="1707094"/>
            <a:ext cx="5181600" cy="4351338"/>
          </a:xfrm>
          <a:prstGeom prst="rect">
            <a:avLst/>
          </a:prstGeom>
          <a:noFill/>
          <a:ln>
            <a:noFill/>
          </a:ln>
        </p:spPr>
        <p:txBody>
          <a:bodyPr anchorCtr="0" anchor="t" bIns="45700" lIns="91425" spcFirstLastPara="1" rIns="91425" wrap="square" tIns="45700">
            <a:normAutofit/>
          </a:bodyPr>
          <a:lstStyle>
            <a:lvl1pPr indent="-339852" lvl="0" marL="457200" algn="l">
              <a:lnSpc>
                <a:spcPct val="90000"/>
              </a:lnSpc>
              <a:spcBef>
                <a:spcPts val="1000"/>
              </a:spcBef>
              <a:spcAft>
                <a:spcPts val="0"/>
              </a:spcAft>
              <a:buSzPts val="1752"/>
              <a:buChar char="•"/>
              <a:defRPr sz="2500"/>
            </a:lvl1pPr>
            <a:lvl2pPr indent="-323850" lvl="1" marL="914400" algn="l">
              <a:lnSpc>
                <a:spcPct val="150000"/>
              </a:lnSpc>
              <a:spcBef>
                <a:spcPts val="20"/>
              </a:spcBef>
              <a:spcAft>
                <a:spcPts val="0"/>
              </a:spcAft>
              <a:buSzPts val="1500"/>
              <a:buChar char="▪"/>
              <a:defRPr sz="2100"/>
            </a:lvl2pPr>
            <a:lvl3pPr indent="-323850" lvl="2" marL="1371600" algn="l">
              <a:lnSpc>
                <a:spcPct val="150000"/>
              </a:lnSpc>
              <a:spcBef>
                <a:spcPts val="20"/>
              </a:spcBef>
              <a:spcAft>
                <a:spcPts val="0"/>
              </a:spcAft>
              <a:buSzPts val="1500"/>
              <a:buChar char="▪"/>
              <a:defRPr sz="1700"/>
            </a:lvl3pPr>
            <a:lvl4pPr indent="-323850" lvl="3" marL="1828800" algn="l">
              <a:lnSpc>
                <a:spcPct val="150000"/>
              </a:lnSpc>
              <a:spcBef>
                <a:spcPts val="20"/>
              </a:spcBef>
              <a:spcAft>
                <a:spcPts val="0"/>
              </a:spcAft>
              <a:buClr>
                <a:schemeClr val="lt1"/>
              </a:buClr>
              <a:buSzPts val="1500"/>
              <a:buChar char="•"/>
              <a:defRPr sz="1500"/>
            </a:lvl4pPr>
            <a:lvl5pPr indent="-323850" lvl="4" marL="2286000" algn="l">
              <a:lnSpc>
                <a:spcPct val="150000"/>
              </a:lnSpc>
              <a:spcBef>
                <a:spcPts val="20"/>
              </a:spcBef>
              <a:spcAft>
                <a:spcPts val="0"/>
              </a:spcAft>
              <a:buClr>
                <a:schemeClr val="lt1"/>
              </a:buClr>
              <a:buSzPts val="1500"/>
              <a:buChar char="•"/>
              <a:defRPr sz="15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4"/>
          <p:cNvSpPr txBox="1"/>
          <p:nvPr>
            <p:ph idx="10" type="dt"/>
          </p:nvPr>
        </p:nvSpPr>
        <p:spPr>
          <a:xfrm>
            <a:off x="8314793" y="6356350"/>
            <a:ext cx="1104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24"/>
          <p:cNvSpPr txBox="1"/>
          <p:nvPr>
            <p:ph idx="11" type="ftr"/>
          </p:nvPr>
        </p:nvSpPr>
        <p:spPr>
          <a:xfrm>
            <a:off x="3059640" y="6356350"/>
            <a:ext cx="512921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24"/>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itle - Dk" type="titleOnly">
  <p:cSld name="TITLE_ONLY">
    <p:spTree>
      <p:nvGrpSpPr>
        <p:cNvPr id="28" name="Shape 28"/>
        <p:cNvGrpSpPr/>
        <p:nvPr/>
      </p:nvGrpSpPr>
      <p:grpSpPr>
        <a:xfrm>
          <a:off x="0" y="0"/>
          <a:ext cx="0" cy="0"/>
          <a:chOff x="0" y="0"/>
          <a:chExt cx="0" cy="0"/>
        </a:xfrm>
      </p:grpSpPr>
      <p:sp>
        <p:nvSpPr>
          <p:cNvPr id="29" name="Google Shape;2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0" type="dt"/>
          </p:nvPr>
        </p:nvSpPr>
        <p:spPr>
          <a:xfrm>
            <a:off x="8314793" y="6356350"/>
            <a:ext cx="1104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22"/>
          <p:cNvSpPr txBox="1"/>
          <p:nvPr>
            <p:ph idx="11" type="ftr"/>
          </p:nvPr>
        </p:nvSpPr>
        <p:spPr>
          <a:xfrm>
            <a:off x="3059640" y="6356350"/>
            <a:ext cx="512921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22"/>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22"/>
          <p:cNvSpPr txBox="1"/>
          <p:nvPr/>
        </p:nvSpPr>
        <p:spPr>
          <a:xfrm>
            <a:off x="942025" y="1557975"/>
            <a:ext cx="10515600" cy="42390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 Dk"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9"/>
            <a:ext cx="10515600" cy="17192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6000"/>
              <a:buFont typeface="Oswa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 type="body"/>
          </p:nvPr>
        </p:nvSpPr>
        <p:spPr>
          <a:xfrm>
            <a:off x="831850" y="3729039"/>
            <a:ext cx="10515600" cy="23606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736"/>
              <a:buNone/>
              <a:defRPr b="0" i="0" sz="2400">
                <a:solidFill>
                  <a:schemeClr val="dk2"/>
                </a:solidFill>
                <a:latin typeface="Oswald"/>
                <a:ea typeface="Oswald"/>
                <a:cs typeface="Oswald"/>
                <a:sym typeface="Oswald"/>
              </a:defRPr>
            </a:lvl1pPr>
            <a:lvl2pPr indent="-228600" lvl="1" marL="914400" algn="l">
              <a:lnSpc>
                <a:spcPct val="150000"/>
              </a:lnSpc>
              <a:spcBef>
                <a:spcPts val="20"/>
              </a:spcBef>
              <a:spcAft>
                <a:spcPts val="0"/>
              </a:spcAft>
              <a:buSzPts val="2000"/>
              <a:buNone/>
              <a:defRPr sz="2000">
                <a:solidFill>
                  <a:srgbClr val="888888"/>
                </a:solidFill>
              </a:defRPr>
            </a:lvl2pPr>
            <a:lvl3pPr indent="-228600" lvl="2" marL="1371600" algn="l">
              <a:lnSpc>
                <a:spcPct val="150000"/>
              </a:lnSpc>
              <a:spcBef>
                <a:spcPts val="20"/>
              </a:spcBef>
              <a:spcAft>
                <a:spcPts val="0"/>
              </a:spcAft>
              <a:buSzPts val="1800"/>
              <a:buNone/>
              <a:defRPr sz="1800">
                <a:solidFill>
                  <a:srgbClr val="888888"/>
                </a:solidFill>
              </a:defRPr>
            </a:lvl3pPr>
            <a:lvl4pPr indent="-228600" lvl="3" marL="1828800" algn="l">
              <a:lnSpc>
                <a:spcPct val="150000"/>
              </a:lnSpc>
              <a:spcBef>
                <a:spcPts val="20"/>
              </a:spcBef>
              <a:spcAft>
                <a:spcPts val="0"/>
              </a:spcAft>
              <a:buClr>
                <a:srgbClr val="888888"/>
              </a:buClr>
              <a:buSzPts val="1600"/>
              <a:buNone/>
              <a:defRPr sz="1600">
                <a:solidFill>
                  <a:srgbClr val="888888"/>
                </a:solidFill>
              </a:defRPr>
            </a:lvl4pPr>
            <a:lvl5pPr indent="-228600" lvl="4" marL="2286000" algn="l">
              <a:lnSpc>
                <a:spcPct val="150000"/>
              </a:lnSpc>
              <a:spcBef>
                <a:spcPts val="2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14793" y="6356350"/>
            <a:ext cx="1104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25"/>
          <p:cNvSpPr txBox="1"/>
          <p:nvPr>
            <p:ph idx="11" type="ftr"/>
          </p:nvPr>
        </p:nvSpPr>
        <p:spPr>
          <a:xfrm>
            <a:off x="3059640" y="6356350"/>
            <a:ext cx="512921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25"/>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pic>
        <p:nvPicPr>
          <p:cNvPr id="40" name="Google Shape;40;p25"/>
          <p:cNvPicPr preferRelativeResize="0"/>
          <p:nvPr/>
        </p:nvPicPr>
        <p:blipFill rotWithShape="1">
          <a:blip r:embed="rId2">
            <a:alphaModFix/>
          </a:blip>
          <a:srcRect b="0" l="0" r="0" t="0"/>
          <a:stretch/>
        </p:blipFill>
        <p:spPr>
          <a:xfrm>
            <a:off x="396875" y="1277939"/>
            <a:ext cx="596900" cy="596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graphics right">
  <p:cSld name="Two column graphics right">
    <p:spTree>
      <p:nvGrpSpPr>
        <p:cNvPr id="41" name="Shape 41"/>
        <p:cNvGrpSpPr/>
        <p:nvPr/>
      </p:nvGrpSpPr>
      <p:grpSpPr>
        <a:xfrm>
          <a:off x="0" y="0"/>
          <a:ext cx="0" cy="0"/>
          <a:chOff x="0" y="0"/>
          <a:chExt cx="0" cy="0"/>
        </a:xfrm>
      </p:grpSpPr>
      <p:sp>
        <p:nvSpPr>
          <p:cNvPr id="42" name="Google Shape;42;p26"/>
          <p:cNvSpPr txBox="1"/>
          <p:nvPr>
            <p:ph type="title"/>
          </p:nvPr>
        </p:nvSpPr>
        <p:spPr>
          <a:xfrm>
            <a:off x="457200" y="366713"/>
            <a:ext cx="11276013" cy="44319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 type="body"/>
          </p:nvPr>
        </p:nvSpPr>
        <p:spPr>
          <a:xfrm>
            <a:off x="457201" y="1527174"/>
            <a:ext cx="5499100" cy="44608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2000"/>
            </a:lvl1pPr>
            <a:lvl2pPr indent="-342900" lvl="1" marL="914400" algn="l">
              <a:lnSpc>
                <a:spcPct val="100000"/>
              </a:lnSpc>
              <a:spcBef>
                <a:spcPts val="1200"/>
              </a:spcBef>
              <a:spcAft>
                <a:spcPts val="0"/>
              </a:spcAft>
              <a:buClr>
                <a:schemeClr val="dk1"/>
              </a:buClr>
              <a:buSzPts val="1800"/>
              <a:buChar char="–"/>
              <a:defRPr sz="2000"/>
            </a:lvl2pPr>
            <a:lvl3pPr indent="-342900" lvl="2" marL="1371600" algn="l">
              <a:lnSpc>
                <a:spcPct val="100000"/>
              </a:lnSpc>
              <a:spcBef>
                <a:spcPts val="1200"/>
              </a:spcBef>
              <a:spcAft>
                <a:spcPts val="0"/>
              </a:spcAft>
              <a:buClr>
                <a:schemeClr val="dk1"/>
              </a:buClr>
              <a:buSzPts val="1800"/>
              <a:buChar char="▪"/>
              <a:defRPr sz="2000"/>
            </a:lvl3pPr>
            <a:lvl4pPr indent="-342900" lvl="3" marL="1828800" algn="l">
              <a:lnSpc>
                <a:spcPct val="100000"/>
              </a:lnSpc>
              <a:spcBef>
                <a:spcPts val="1200"/>
              </a:spcBef>
              <a:spcAft>
                <a:spcPts val="0"/>
              </a:spcAft>
              <a:buClr>
                <a:schemeClr val="dk1"/>
              </a:buClr>
              <a:buSzPts val="1800"/>
              <a:buChar char="–"/>
              <a:defRPr sz="2000"/>
            </a:lvl4pPr>
            <a:lvl5pPr indent="-342900" lvl="4" marL="2286000" algn="l">
              <a:lnSpc>
                <a:spcPct val="100000"/>
              </a:lnSpc>
              <a:spcBef>
                <a:spcPts val="1200"/>
              </a:spcBef>
              <a:spcAft>
                <a:spcPts val="0"/>
              </a:spcAft>
              <a:buClr>
                <a:schemeClr val="dk1"/>
              </a:buClr>
              <a:buSzPts val="1800"/>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44" name="Shape 44"/>
        <p:cNvGrpSpPr/>
        <p:nvPr/>
      </p:nvGrpSpPr>
      <p:grpSpPr>
        <a:xfrm>
          <a:off x="0" y="0"/>
          <a:ext cx="0" cy="0"/>
          <a:chOff x="0" y="0"/>
          <a:chExt cx="0" cy="0"/>
        </a:xfrm>
      </p:grpSpPr>
      <p:sp>
        <p:nvSpPr>
          <p:cNvPr id="45" name="Google Shape;45;p27"/>
          <p:cNvSpPr txBox="1"/>
          <p:nvPr>
            <p:ph idx="1" type="body"/>
          </p:nvPr>
        </p:nvSpPr>
        <p:spPr>
          <a:xfrm>
            <a:off x="4424193" y="1527175"/>
            <a:ext cx="3336925" cy="446087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1" sz="2000"/>
            </a:lvl1pPr>
            <a:lvl2pPr indent="-342900" lvl="1" marL="914400" algn="l">
              <a:lnSpc>
                <a:spcPct val="100000"/>
              </a:lnSpc>
              <a:spcBef>
                <a:spcPts val="1200"/>
              </a:spcBef>
              <a:spcAft>
                <a:spcPts val="0"/>
              </a:spcAft>
              <a:buClr>
                <a:schemeClr val="dk2"/>
              </a:buClr>
              <a:buSzPts val="1800"/>
              <a:buFont typeface="Noto Sans Symbols"/>
              <a:buChar char="▪"/>
              <a:defRPr sz="2000"/>
            </a:lvl2pPr>
            <a:lvl3pPr indent="-342900" lvl="2" marL="1371600" algn="l">
              <a:lnSpc>
                <a:spcPct val="100000"/>
              </a:lnSpc>
              <a:spcBef>
                <a:spcPts val="1200"/>
              </a:spcBef>
              <a:spcAft>
                <a:spcPts val="0"/>
              </a:spcAft>
              <a:buClr>
                <a:schemeClr val="dk1"/>
              </a:buClr>
              <a:buSzPts val="1800"/>
              <a:buFont typeface="Arial"/>
              <a:buChar char="–"/>
              <a:defRPr sz="2000"/>
            </a:lvl3pPr>
            <a:lvl4pPr indent="-342900" lvl="3" marL="1828800" algn="l">
              <a:lnSpc>
                <a:spcPct val="100000"/>
              </a:lnSpc>
              <a:spcBef>
                <a:spcPts val="1200"/>
              </a:spcBef>
              <a:spcAft>
                <a:spcPts val="0"/>
              </a:spcAft>
              <a:buClr>
                <a:schemeClr val="dk1"/>
              </a:buClr>
              <a:buSzPts val="1800"/>
              <a:buFont typeface="Noto Sans Symbols"/>
              <a:buChar char="▪"/>
              <a:defRPr sz="2000"/>
            </a:lvl4pPr>
            <a:lvl5pPr indent="-342900" lvl="4" marL="2286000" algn="l">
              <a:lnSpc>
                <a:spcPct val="100000"/>
              </a:lnSpc>
              <a:spcBef>
                <a:spcPts val="1200"/>
              </a:spcBef>
              <a:spcAft>
                <a:spcPts val="0"/>
              </a:spcAft>
              <a:buClr>
                <a:schemeClr val="dk1"/>
              </a:buClr>
              <a:buSzPts val="18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2" type="body"/>
          </p:nvPr>
        </p:nvSpPr>
        <p:spPr>
          <a:xfrm>
            <a:off x="8391186" y="1527175"/>
            <a:ext cx="3336925" cy="446087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1" sz="2000"/>
            </a:lvl1pPr>
            <a:lvl2pPr indent="-342900" lvl="1" marL="914400" algn="l">
              <a:lnSpc>
                <a:spcPct val="100000"/>
              </a:lnSpc>
              <a:spcBef>
                <a:spcPts val="1200"/>
              </a:spcBef>
              <a:spcAft>
                <a:spcPts val="0"/>
              </a:spcAft>
              <a:buClr>
                <a:schemeClr val="dk2"/>
              </a:buClr>
              <a:buSzPts val="1800"/>
              <a:buFont typeface="Noto Sans Symbols"/>
              <a:buChar char="▪"/>
              <a:defRPr sz="2000"/>
            </a:lvl2pPr>
            <a:lvl3pPr indent="-342900" lvl="2" marL="1371600" algn="l">
              <a:lnSpc>
                <a:spcPct val="100000"/>
              </a:lnSpc>
              <a:spcBef>
                <a:spcPts val="1200"/>
              </a:spcBef>
              <a:spcAft>
                <a:spcPts val="0"/>
              </a:spcAft>
              <a:buClr>
                <a:schemeClr val="dk1"/>
              </a:buClr>
              <a:buSzPts val="1800"/>
              <a:buFont typeface="Arial"/>
              <a:buChar char="–"/>
              <a:defRPr sz="2000"/>
            </a:lvl3pPr>
            <a:lvl4pPr indent="-342900" lvl="3" marL="1828800" algn="l">
              <a:lnSpc>
                <a:spcPct val="100000"/>
              </a:lnSpc>
              <a:spcBef>
                <a:spcPts val="1200"/>
              </a:spcBef>
              <a:spcAft>
                <a:spcPts val="0"/>
              </a:spcAft>
              <a:buClr>
                <a:schemeClr val="dk1"/>
              </a:buClr>
              <a:buSzPts val="1800"/>
              <a:buFont typeface="Noto Sans Symbols"/>
              <a:buChar char="▪"/>
              <a:defRPr sz="2000"/>
            </a:lvl4pPr>
            <a:lvl5pPr indent="-342900" lvl="4" marL="2286000" algn="l">
              <a:lnSpc>
                <a:spcPct val="100000"/>
              </a:lnSpc>
              <a:spcBef>
                <a:spcPts val="1200"/>
              </a:spcBef>
              <a:spcAft>
                <a:spcPts val="0"/>
              </a:spcAft>
              <a:buClr>
                <a:schemeClr val="dk1"/>
              </a:buClr>
              <a:buSzPts val="18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7"/>
          <p:cNvSpPr txBox="1"/>
          <p:nvPr>
            <p:ph type="title"/>
          </p:nvPr>
        </p:nvSpPr>
        <p:spPr>
          <a:xfrm>
            <a:off x="457200" y="366713"/>
            <a:ext cx="11276013" cy="44319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3" type="body"/>
          </p:nvPr>
        </p:nvSpPr>
        <p:spPr>
          <a:xfrm>
            <a:off x="457200" y="1527175"/>
            <a:ext cx="3336925" cy="446087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1" sz="2000"/>
            </a:lvl1pPr>
            <a:lvl2pPr indent="-342900" lvl="1" marL="914400" algn="l">
              <a:lnSpc>
                <a:spcPct val="100000"/>
              </a:lnSpc>
              <a:spcBef>
                <a:spcPts val="1200"/>
              </a:spcBef>
              <a:spcAft>
                <a:spcPts val="0"/>
              </a:spcAft>
              <a:buClr>
                <a:schemeClr val="dk2"/>
              </a:buClr>
              <a:buSzPts val="1800"/>
              <a:buFont typeface="Noto Sans Symbols"/>
              <a:buChar char="▪"/>
              <a:defRPr sz="2000"/>
            </a:lvl2pPr>
            <a:lvl3pPr indent="-342900" lvl="2" marL="1371600" algn="l">
              <a:lnSpc>
                <a:spcPct val="100000"/>
              </a:lnSpc>
              <a:spcBef>
                <a:spcPts val="1200"/>
              </a:spcBef>
              <a:spcAft>
                <a:spcPts val="0"/>
              </a:spcAft>
              <a:buClr>
                <a:schemeClr val="dk1"/>
              </a:buClr>
              <a:buSzPts val="1800"/>
              <a:buFont typeface="Arial"/>
              <a:buChar char="–"/>
              <a:defRPr sz="2000"/>
            </a:lvl3pPr>
            <a:lvl4pPr indent="-342900" lvl="3" marL="1828800" algn="l">
              <a:lnSpc>
                <a:spcPct val="100000"/>
              </a:lnSpc>
              <a:spcBef>
                <a:spcPts val="1200"/>
              </a:spcBef>
              <a:spcAft>
                <a:spcPts val="0"/>
              </a:spcAft>
              <a:buClr>
                <a:schemeClr val="dk1"/>
              </a:buClr>
              <a:buSzPts val="1800"/>
              <a:buFont typeface="Noto Sans Symbols"/>
              <a:buChar char="▪"/>
              <a:defRPr sz="2000"/>
            </a:lvl4pPr>
            <a:lvl5pPr indent="-342900" lvl="4" marL="2286000" algn="l">
              <a:lnSpc>
                <a:spcPct val="100000"/>
              </a:lnSpc>
              <a:spcBef>
                <a:spcPts val="1200"/>
              </a:spcBef>
              <a:spcAft>
                <a:spcPts val="0"/>
              </a:spcAft>
              <a:buClr>
                <a:schemeClr val="dk1"/>
              </a:buClr>
              <a:buSzPts val="18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 Dk">
  <p:cSld name="Chart - Dk">
    <p:spTree>
      <p:nvGrpSpPr>
        <p:cNvPr id="49" name="Shape 49"/>
        <p:cNvGrpSpPr/>
        <p:nvPr/>
      </p:nvGrpSpPr>
      <p:grpSpPr>
        <a:xfrm>
          <a:off x="0" y="0"/>
          <a:ext cx="0" cy="0"/>
          <a:chOff x="0" y="0"/>
          <a:chExt cx="0" cy="0"/>
        </a:xfrm>
      </p:grpSpPr>
      <p:sp>
        <p:nvSpPr>
          <p:cNvPr id="50" name="Google Shape;50;p28"/>
          <p:cNvSpPr txBox="1"/>
          <p:nvPr>
            <p:ph idx="10" type="dt"/>
          </p:nvPr>
        </p:nvSpPr>
        <p:spPr>
          <a:xfrm>
            <a:off x="8314793" y="6356350"/>
            <a:ext cx="1104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28"/>
          <p:cNvSpPr txBox="1"/>
          <p:nvPr>
            <p:ph idx="11" type="ftr"/>
          </p:nvPr>
        </p:nvSpPr>
        <p:spPr>
          <a:xfrm>
            <a:off x="3059640" y="6356350"/>
            <a:ext cx="512921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28"/>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28"/>
          <p:cNvPicPr preferRelativeResize="0"/>
          <p:nvPr/>
        </p:nvPicPr>
        <p:blipFill rotWithShape="1">
          <a:blip r:embed="rId2">
            <a:alphaModFix/>
          </a:blip>
          <a:srcRect b="0" l="0" r="0" t="0"/>
          <a:stretch/>
        </p:blipFill>
        <p:spPr>
          <a:xfrm>
            <a:off x="838199" y="355600"/>
            <a:ext cx="10828867" cy="57827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rand Icons - Dk">
  <p:cSld name="2_Brand Icons - Dk">
    <p:spTree>
      <p:nvGrpSpPr>
        <p:cNvPr id="54" name="Shape 54"/>
        <p:cNvGrpSpPr/>
        <p:nvPr/>
      </p:nvGrpSpPr>
      <p:grpSpPr>
        <a:xfrm>
          <a:off x="0" y="0"/>
          <a:ext cx="0" cy="0"/>
          <a:chOff x="0" y="0"/>
          <a:chExt cx="0" cy="0"/>
        </a:xfrm>
      </p:grpSpPr>
      <p:sp>
        <p:nvSpPr>
          <p:cNvPr id="55" name="Google Shape;55;p29"/>
          <p:cNvSpPr txBox="1"/>
          <p:nvPr>
            <p:ph idx="10" type="dt"/>
          </p:nvPr>
        </p:nvSpPr>
        <p:spPr>
          <a:xfrm>
            <a:off x="8314793" y="6356350"/>
            <a:ext cx="1104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29"/>
          <p:cNvSpPr txBox="1"/>
          <p:nvPr>
            <p:ph idx="11" type="ftr"/>
          </p:nvPr>
        </p:nvSpPr>
        <p:spPr>
          <a:xfrm>
            <a:off x="3059640" y="6356350"/>
            <a:ext cx="512921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29"/>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
        <p:nvSpPr>
          <p:cNvPr id="58" name="Google Shape;58;p29"/>
          <p:cNvSpPr txBox="1"/>
          <p:nvPr>
            <p:ph type="title"/>
          </p:nvPr>
        </p:nvSpPr>
        <p:spPr>
          <a:xfrm>
            <a:off x="838200" y="365125"/>
            <a:ext cx="171926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Oswald"/>
              <a:buNone/>
              <a:defRPr b="1" i="0" sz="44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18592" lvl="0" marL="457200" marR="0" rtl="0" algn="l">
              <a:lnSpc>
                <a:spcPct val="90000"/>
              </a:lnSpc>
              <a:spcBef>
                <a:spcPts val="1000"/>
              </a:spcBef>
              <a:spcAft>
                <a:spcPts val="0"/>
              </a:spcAft>
              <a:buClr>
                <a:schemeClr val="dk2"/>
              </a:buClr>
              <a:buSzPts val="2992"/>
              <a:buFont typeface="Arial"/>
              <a:buChar char="•"/>
              <a:defRPr b="0" i="0" sz="2600" u="none" cap="none" strike="noStrike">
                <a:solidFill>
                  <a:schemeClr val="lt1"/>
                </a:solidFill>
                <a:latin typeface="Roboto Light"/>
                <a:ea typeface="Roboto Light"/>
                <a:cs typeface="Roboto Light"/>
                <a:sym typeface="Roboto Light"/>
              </a:defRPr>
            </a:lvl1pPr>
            <a:lvl2pPr indent="-368300" lvl="1" marL="914400" marR="0" rtl="0" algn="l">
              <a:lnSpc>
                <a:spcPct val="150000"/>
              </a:lnSpc>
              <a:spcBef>
                <a:spcPts val="20"/>
              </a:spcBef>
              <a:spcAft>
                <a:spcPts val="0"/>
              </a:spcAft>
              <a:buClr>
                <a:schemeClr val="lt1"/>
              </a:buClr>
              <a:buSzPts val="2200"/>
              <a:buFont typeface="Noto Sans Symbols"/>
              <a:buChar char="▪"/>
              <a:defRPr b="0" i="0" sz="2200" u="none" cap="none" strike="noStrike">
                <a:solidFill>
                  <a:schemeClr val="lt1"/>
                </a:solidFill>
                <a:latin typeface="Roboto Light"/>
                <a:ea typeface="Roboto Light"/>
                <a:cs typeface="Roboto Light"/>
                <a:sym typeface="Roboto Light"/>
              </a:defRPr>
            </a:lvl2pPr>
            <a:lvl3pPr indent="-355600" lvl="2" marL="1371600" marR="0" rtl="0" algn="l">
              <a:lnSpc>
                <a:spcPct val="150000"/>
              </a:lnSpc>
              <a:spcBef>
                <a:spcPts val="20"/>
              </a:spcBef>
              <a:spcAft>
                <a:spcPts val="0"/>
              </a:spcAft>
              <a:buClr>
                <a:schemeClr val="lt1"/>
              </a:buClr>
              <a:buSzPts val="2000"/>
              <a:buFont typeface="Noto Sans Symbols"/>
              <a:buChar char="▪"/>
              <a:defRPr b="0" i="0" sz="2000" u="none" cap="none" strike="noStrike">
                <a:solidFill>
                  <a:schemeClr val="lt1"/>
                </a:solidFill>
                <a:latin typeface="Roboto Light"/>
                <a:ea typeface="Roboto Light"/>
                <a:cs typeface="Roboto Light"/>
                <a:sym typeface="Roboto Light"/>
              </a:defRPr>
            </a:lvl3pPr>
            <a:lvl4pPr indent="-342900" lvl="3" marL="1828800" marR="0" rtl="0" algn="l">
              <a:lnSpc>
                <a:spcPct val="150000"/>
              </a:lnSpc>
              <a:spcBef>
                <a:spcPts val="20"/>
              </a:spcBef>
              <a:spcAft>
                <a:spcPts val="0"/>
              </a:spcAft>
              <a:buClr>
                <a:schemeClr val="lt1"/>
              </a:buClr>
              <a:buSzPts val="1800"/>
              <a:buFont typeface="Arial"/>
              <a:buChar char="•"/>
              <a:defRPr b="0" i="0" sz="1800" u="none" cap="none" strike="noStrike">
                <a:solidFill>
                  <a:schemeClr val="lt1"/>
                </a:solidFill>
                <a:latin typeface="Roboto Light"/>
                <a:ea typeface="Roboto Light"/>
                <a:cs typeface="Roboto Light"/>
                <a:sym typeface="Roboto Light"/>
              </a:defRPr>
            </a:lvl4pPr>
            <a:lvl5pPr indent="-342900" lvl="4" marL="2286000" marR="0" rtl="0" algn="l">
              <a:lnSpc>
                <a:spcPct val="150000"/>
              </a:lnSpc>
              <a:spcBef>
                <a:spcPts val="20"/>
              </a:spcBef>
              <a:spcAft>
                <a:spcPts val="0"/>
              </a:spcAft>
              <a:buClr>
                <a:schemeClr val="lt1"/>
              </a:buClr>
              <a:buSzPts val="1800"/>
              <a:buFont typeface="Arial"/>
              <a:buChar char="•"/>
              <a:defRPr b="0" i="0" sz="1800" u="none" cap="none" strike="noStrike">
                <a:solidFill>
                  <a:schemeClr val="lt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2" type="sldNum"/>
          </p:nvPr>
        </p:nvSpPr>
        <p:spPr>
          <a:xfrm>
            <a:off x="8382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pic>
        <p:nvPicPr>
          <p:cNvPr id="9" name="Google Shape;9;p20"/>
          <p:cNvPicPr preferRelativeResize="0"/>
          <p:nvPr/>
        </p:nvPicPr>
        <p:blipFill rotWithShape="1">
          <a:blip r:embed="rId1">
            <a:alphaModFix/>
          </a:blip>
          <a:srcRect b="-4727" l="-885" r="-873" t="-4728"/>
          <a:stretch/>
        </p:blipFill>
        <p:spPr>
          <a:xfrm>
            <a:off x="9771075" y="6280501"/>
            <a:ext cx="1582725" cy="428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850496"/>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swald"/>
              <a:buNone/>
            </a:pPr>
            <a:r>
              <a:rPr lang="en-US">
                <a:extLst>
                  <a:ext uri="http://customooxmlschemas.google.com/">
                    <go:slidesCustomData xmlns:go="http://customooxmlschemas.google.com/" textRoundtripDataId="0"/>
                  </a:ext>
                </a:extLst>
              </a:rPr>
              <a:t>Reporting Risk to the Board </a:t>
            </a:r>
            <a:r>
              <a:rPr b="0" lang="en-US">
                <a:extLst>
                  <a:ext uri="http://customooxmlschemas.google.com/">
                    <go:slidesCustomData xmlns:go="http://customooxmlschemas.google.com/" textRoundtripDataId="1"/>
                  </a:ext>
                </a:extLst>
              </a:rPr>
              <a:t>(Template Slides)</a:t>
            </a:r>
            <a:endParaRPr b="0"/>
          </a:p>
        </p:txBody>
      </p:sp>
      <p:sp>
        <p:nvSpPr>
          <p:cNvPr id="90" name="Google Shape;90;p1"/>
          <p:cNvSpPr/>
          <p:nvPr/>
        </p:nvSpPr>
        <p:spPr>
          <a:xfrm>
            <a:off x="3352800" y="5050971"/>
            <a:ext cx="6400800" cy="903515"/>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e3597c363e_0_26"/>
          <p:cNvSpPr txBox="1"/>
          <p:nvPr>
            <p:ph type="title"/>
          </p:nvPr>
        </p:nvSpPr>
        <p:spPr>
          <a:xfrm>
            <a:off x="476025" y="344825"/>
            <a:ext cx="10515600" cy="1035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Action Steps</a:t>
            </a:r>
            <a:endParaRPr/>
          </a:p>
        </p:txBody>
      </p:sp>
      <p:graphicFrame>
        <p:nvGraphicFramePr>
          <p:cNvPr id="150" name="Google Shape;150;g2e3597c363e_0_26"/>
          <p:cNvGraphicFramePr/>
          <p:nvPr/>
        </p:nvGraphicFramePr>
        <p:xfrm>
          <a:off x="188500" y="1292375"/>
          <a:ext cx="3000000" cy="3000000"/>
        </p:xfrm>
        <a:graphic>
          <a:graphicData uri="http://schemas.openxmlformats.org/drawingml/2006/table">
            <a:tbl>
              <a:tblPr>
                <a:noFill/>
                <a:tableStyleId>{00BC8ED4-4757-4CB4-9861-28D3512A2869}</a:tableStyleId>
              </a:tblPr>
              <a:tblGrid>
                <a:gridCol w="9754325"/>
                <a:gridCol w="1975550"/>
              </a:tblGrid>
              <a:tr h="542850">
                <a:tc>
                  <a:txBody>
                    <a:bodyPr/>
                    <a:lstStyle/>
                    <a:p>
                      <a:pPr indent="0" lvl="0" marL="0" marR="0" rtl="0" algn="l">
                        <a:lnSpc>
                          <a:spcPct val="100000"/>
                        </a:lnSpc>
                        <a:spcBef>
                          <a:spcPts val="0"/>
                        </a:spcBef>
                        <a:spcAft>
                          <a:spcPts val="0"/>
                        </a:spcAft>
                        <a:buClr>
                          <a:srgbClr val="000000"/>
                        </a:buClr>
                        <a:buSzPts val="3000"/>
                        <a:buFont typeface="Arial"/>
                        <a:buNone/>
                      </a:pPr>
                      <a:r>
                        <a:rPr b="1" lang="en-US" sz="3300" u="none" cap="none" strike="noStrike">
                          <a:solidFill>
                            <a:schemeClr val="lt1"/>
                          </a:solidFill>
                          <a:latin typeface="Roboto Condensed"/>
                          <a:ea typeface="Roboto Condensed"/>
                          <a:cs typeface="Roboto Condensed"/>
                          <a:sym typeface="Roboto Condensed"/>
                        </a:rPr>
                        <a:t>Workstream</a:t>
                      </a:r>
                      <a:endParaRPr b="1" sz="33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3000"/>
                        <a:buFont typeface="Arial"/>
                        <a:buNone/>
                      </a:pPr>
                      <a:r>
                        <a:rPr b="1" lang="en-US" sz="3100" u="none" cap="none" strike="noStrike">
                          <a:solidFill>
                            <a:schemeClr val="lt1"/>
                          </a:solidFill>
                          <a:latin typeface="Roboto Condensed"/>
                          <a:ea typeface="Roboto Condensed"/>
                          <a:cs typeface="Roboto Condensed"/>
                          <a:sym typeface="Roboto Condensed"/>
                        </a:rPr>
                        <a:t>Investment</a:t>
                      </a:r>
                      <a:endParaRPr b="1" sz="31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42775">
                <a:tc>
                  <a:txBody>
                    <a:bodyPr/>
                    <a:lstStyle/>
                    <a:p>
                      <a:pPr indent="0" lvl="0" marL="0" marR="0" rtl="0" algn="l">
                        <a:lnSpc>
                          <a:spcPct val="100000"/>
                        </a:lnSpc>
                        <a:spcBef>
                          <a:spcPts val="0"/>
                        </a:spcBef>
                        <a:spcAft>
                          <a:spcPts val="0"/>
                        </a:spcAft>
                        <a:buClr>
                          <a:srgbClr val="000000"/>
                        </a:buClr>
                        <a:buSzPts val="2400"/>
                        <a:buFont typeface="Arial"/>
                        <a:buNone/>
                      </a:pPr>
                      <a:r>
                        <a:rPr b="1" lang="en-US" sz="1900" u="none" cap="none" strike="noStrike">
                          <a:solidFill>
                            <a:schemeClr val="lt1"/>
                          </a:solidFill>
                          <a:latin typeface="Roboto Condensed"/>
                          <a:ea typeface="Roboto Condensed"/>
                          <a:cs typeface="Roboto Condensed"/>
                          <a:sym typeface="Roboto Condensed"/>
                        </a:rPr>
                        <a:t>U</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1"/>
                            </a:ext>
                          </a:extLst>
                        </a:rPr>
                        <a:t>pdate </a:t>
                      </a:r>
                      <a:r>
                        <a:rPr b="1" lang="en-US" sz="19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2"/>
                            </a:ext>
                          </a:extLst>
                        </a:rPr>
                        <a:t>partner </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3"/>
                            </a:ext>
                          </a:extLst>
                        </a:rPr>
                        <a:t>onboarding to </a:t>
                      </a:r>
                      <a:r>
                        <a:rPr b="1" lang="en-US" sz="19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4"/>
                            </a:ext>
                          </a:extLst>
                        </a:rPr>
                        <a:t>assess</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5"/>
                            </a:ext>
                          </a:extLst>
                        </a:rPr>
                        <a:t> or financial</a:t>
                      </a:r>
                      <a:r>
                        <a:rPr b="1" lang="en-US" sz="19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6"/>
                            </a:ext>
                          </a:extLst>
                        </a:rPr>
                        <a:t>/</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7"/>
                            </a:ext>
                          </a:extLst>
                        </a:rPr>
                        <a:t>operational impact of </a:t>
                      </a:r>
                      <a:r>
                        <a:rPr b="1" lang="en-US" sz="19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8"/>
                            </a:ext>
                          </a:extLst>
                        </a:rPr>
                        <a:t>Cybersecurity incidents</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49"/>
                            </a:ext>
                          </a:extLst>
                        </a:rPr>
                        <a:t> </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0"/>
                            </a:ext>
                          </a:extLst>
                        </a:rPr>
                        <a:t>💰 </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1"/>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2"/>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3"/>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4"/>
                            </a:ext>
                          </a:extLst>
                        </a:rPr>
                        <a:t>👨👨</a:t>
                      </a:r>
                      <a:endParaRPr sz="19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92775">
                <a:tc>
                  <a:txBody>
                    <a:bodyPr/>
                    <a:lstStyle/>
                    <a:p>
                      <a:pPr indent="0" lvl="0" marL="0" marR="0" rtl="0" algn="l">
                        <a:lnSpc>
                          <a:spcPct val="100000"/>
                        </a:lnSpc>
                        <a:spcBef>
                          <a:spcPts val="0"/>
                        </a:spcBef>
                        <a:spcAft>
                          <a:spcPts val="0"/>
                        </a:spcAft>
                        <a:buClr>
                          <a:srgbClr val="000000"/>
                        </a:buClr>
                        <a:buSzPts val="2400"/>
                        <a:buFont typeface="Arial"/>
                        <a:buNone/>
                      </a:pPr>
                      <a:r>
                        <a:rPr b="1" lang="en-US" sz="1900" u="none" cap="none" strike="noStrike">
                          <a:solidFill>
                            <a:schemeClr val="lt1"/>
                          </a:solidFill>
                          <a:latin typeface="Roboto Condensed"/>
                          <a:ea typeface="Roboto Condensed"/>
                          <a:cs typeface="Roboto Condensed"/>
                          <a:sym typeface="Roboto Condensed"/>
                        </a:rPr>
                        <a:t>E</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5"/>
                            </a:ext>
                          </a:extLst>
                        </a:rPr>
                        <a:t>nhanc</a:t>
                      </a:r>
                      <a:r>
                        <a:rPr b="1" lang="en-US" sz="19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6"/>
                            </a:ext>
                          </a:extLst>
                        </a:rPr>
                        <a:t>e/</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7"/>
                            </a:ext>
                          </a:extLst>
                        </a:rPr>
                        <a:t>mature governance to involve business owners in cyber risk discussions</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8"/>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59"/>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0"/>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1"/>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2"/>
                            </a:ext>
                          </a:extLst>
                        </a:rPr>
                        <a:t>👨👨👨</a:t>
                      </a:r>
                      <a:endParaRPr sz="19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42775">
                <a:tc>
                  <a:txBody>
                    <a:bodyPr/>
                    <a:lstStyle/>
                    <a:p>
                      <a:pPr indent="0" lvl="0" marL="0" marR="0" rtl="0" algn="l">
                        <a:lnSpc>
                          <a:spcPct val="100000"/>
                        </a:lnSpc>
                        <a:spcBef>
                          <a:spcPts val="0"/>
                        </a:spcBef>
                        <a:spcAft>
                          <a:spcPts val="0"/>
                        </a:spcAft>
                        <a:buClr>
                          <a:srgbClr val="000000"/>
                        </a:buClr>
                        <a:buSzPts val="2400"/>
                        <a:buFont typeface="Arial"/>
                        <a:buNone/>
                      </a:pPr>
                      <a:r>
                        <a:rPr b="1" lang="en-US" sz="1900" u="none" cap="none" strike="noStrike">
                          <a:solidFill>
                            <a:schemeClr val="lt1"/>
                          </a:solidFill>
                          <a:latin typeface="Roboto Condensed"/>
                          <a:ea typeface="Roboto Condensed"/>
                          <a:cs typeface="Roboto Condensed"/>
                          <a:sym typeface="Roboto Condensed"/>
                        </a:rPr>
                        <a:t>I</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3"/>
                            </a:ext>
                          </a:extLst>
                        </a:rPr>
                        <a:t>mplement a third-party risk intelligence platform to provide real time risk visibility </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4"/>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5"/>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6"/>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7"/>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8"/>
                            </a:ext>
                          </a:extLst>
                        </a:rPr>
                        <a:t>👨👨</a:t>
                      </a:r>
                      <a:endParaRPr sz="19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85650">
                <a:tc>
                  <a:txBody>
                    <a:bodyPr/>
                    <a:lstStyle/>
                    <a:p>
                      <a:pPr indent="0" lvl="0" marL="0" marR="0" rtl="0" algn="l">
                        <a:lnSpc>
                          <a:spcPct val="100000"/>
                        </a:lnSpc>
                        <a:spcBef>
                          <a:spcPts val="0"/>
                        </a:spcBef>
                        <a:spcAft>
                          <a:spcPts val="0"/>
                        </a:spcAft>
                        <a:buClr>
                          <a:srgbClr val="000000"/>
                        </a:buClr>
                        <a:buSzPts val="2400"/>
                        <a:buFont typeface="Arial"/>
                        <a:buNone/>
                      </a:pPr>
                      <a:r>
                        <a:rPr b="1" lang="en-US" sz="1900" u="none" cap="none" strike="noStrike">
                          <a:solidFill>
                            <a:schemeClr val="lt1"/>
                          </a:solidFill>
                          <a:latin typeface="Roboto Condensed"/>
                          <a:ea typeface="Roboto Condensed"/>
                          <a:cs typeface="Roboto Condensed"/>
                          <a:sym typeface="Roboto Condensed"/>
                        </a:rPr>
                        <a:t>U</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69"/>
                            </a:ext>
                          </a:extLst>
                        </a:rPr>
                        <a:t>pdate </a:t>
                      </a:r>
                      <a:r>
                        <a:rPr b="1" lang="en-US" sz="19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0"/>
                            </a:ext>
                          </a:extLst>
                        </a:rPr>
                        <a:t>b</a:t>
                      </a:r>
                      <a:r>
                        <a:rPr b="1"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1"/>
                            </a:ext>
                          </a:extLst>
                        </a:rPr>
                        <a:t>oard monthly</a:t>
                      </a:r>
                      <a:r>
                        <a:rPr b="1" lang="en-US" sz="1900" u="none" cap="none" strike="noStrike">
                          <a:solidFill>
                            <a:schemeClr val="lt1"/>
                          </a:solidFill>
                          <a:latin typeface="Roboto Condensed"/>
                          <a:ea typeface="Roboto Condensed"/>
                          <a:cs typeface="Roboto Condensed"/>
                          <a:sym typeface="Roboto Condensed"/>
                        </a:rPr>
                        <a:t> and at regular board meetings</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2"/>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3"/>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4"/>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5"/>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6"/>
                            </a:ext>
                          </a:extLst>
                        </a:rPr>
                        <a:t>👨</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151" name="Google Shape;151;g2e3597c363e_0_26"/>
          <p:cNvSpPr txBox="1"/>
          <p:nvPr/>
        </p:nvSpPr>
        <p:spPr>
          <a:xfrm>
            <a:off x="5577400" y="387375"/>
            <a:ext cx="6496800" cy="8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lt1"/>
                </a:solidFill>
                <a:latin typeface="Roboto"/>
                <a:ea typeface="Roboto"/>
                <a:cs typeface="Roboto"/>
                <a:sym typeface="Roboto"/>
              </a:rPr>
              <a:t>KEY</a:t>
            </a:r>
            <a:endParaRPr b="1" sz="2200">
              <a:solidFill>
                <a:schemeClr val="lt1"/>
              </a:solidFill>
              <a:latin typeface="Roboto"/>
              <a:ea typeface="Roboto"/>
              <a:cs typeface="Roboto"/>
              <a:sym typeface="Roboto"/>
            </a:endParaRPr>
          </a:p>
          <a:p>
            <a:pPr indent="0" lvl="0" marL="0" rtl="0" algn="l">
              <a:lnSpc>
                <a:spcPct val="80000"/>
              </a:lnSpc>
              <a:spcBef>
                <a:spcPts val="0"/>
              </a:spcBef>
              <a:spcAft>
                <a:spcPts val="0"/>
              </a:spcAft>
              <a:buClr>
                <a:schemeClr val="dk1"/>
              </a:buClr>
              <a:buSzPts val="1900"/>
              <a:buFont typeface="Arial"/>
              <a:buNone/>
            </a:pPr>
            <a:r>
              <a:rPr lang="en-US" sz="17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77"/>
                  </a:ext>
                </a:extLst>
              </a:rPr>
              <a:t>💰 Capital/Operation Cost      🕕 Time      👨</a:t>
            </a:r>
            <a:r>
              <a:rPr lang="en-US" sz="1700">
                <a:solidFill>
                  <a:schemeClr val="lt1"/>
                </a:solidFill>
                <a:latin typeface="Roboto Condensed"/>
                <a:ea typeface="Roboto Condensed"/>
                <a:cs typeface="Roboto Condensed"/>
                <a:sym typeface="Roboto Condensed"/>
              </a:rPr>
              <a:t> People </a:t>
            </a:r>
            <a:endParaRPr b="1" sz="2200">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e3597c363e_0_14"/>
          <p:cNvSpPr txBox="1"/>
          <p:nvPr>
            <p:ph type="title"/>
          </p:nvPr>
        </p:nvSpPr>
        <p:spPr>
          <a:xfrm>
            <a:off x="457200" y="366713"/>
            <a:ext cx="11276100" cy="443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What and Where is the Business Impact/Risk?</a:t>
            </a:r>
            <a:endParaRPr/>
          </a:p>
        </p:txBody>
      </p:sp>
      <p:graphicFrame>
        <p:nvGraphicFramePr>
          <p:cNvPr id="157" name="Google Shape;157;g2e3597c363e_0_14"/>
          <p:cNvGraphicFramePr/>
          <p:nvPr/>
        </p:nvGraphicFramePr>
        <p:xfrm>
          <a:off x="7506900" y="1341800"/>
          <a:ext cx="3000000" cy="3000000"/>
        </p:xfrm>
        <a:graphic>
          <a:graphicData uri="http://schemas.openxmlformats.org/drawingml/2006/table">
            <a:tbl>
              <a:tblPr>
                <a:noFill/>
                <a:tableStyleId>{A3377412-FD15-4513-B9B9-7008243F8286}</a:tableStyleId>
              </a:tblPr>
              <a:tblGrid>
                <a:gridCol w="2433575"/>
                <a:gridCol w="1413300"/>
              </a:tblGrid>
              <a:tr h="323950">
                <a:tc gridSpan="2">
                  <a:txBody>
                    <a:bodyPr/>
                    <a:lstStyle/>
                    <a:p>
                      <a:pPr indent="0" lvl="0" marL="0" rtl="0" algn="l">
                        <a:lnSpc>
                          <a:spcPct val="115000"/>
                        </a:lnSpc>
                        <a:spcBef>
                          <a:spcPts val="0"/>
                        </a:spcBef>
                        <a:spcAft>
                          <a:spcPts val="0"/>
                        </a:spcAft>
                        <a:buNone/>
                      </a:pPr>
                      <a:r>
                        <a:rPr b="1" lang="en-US" sz="1800">
                          <a:solidFill>
                            <a:srgbClr val="FFFFFF"/>
                          </a:solidFill>
                        </a:rPr>
                        <a:t>Riskiest Critical Vendors ($MM)</a:t>
                      </a:r>
                      <a:endParaRPr b="1" sz="1800">
                        <a:solidFill>
                          <a:srgbClr val="FFFFFF"/>
                        </a:solidFill>
                      </a:endParaRPr>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35725">
                      <a:solidFill>
                        <a:srgbClr val="FFFFFF"/>
                      </a:solidFill>
                      <a:prstDash val="solid"/>
                      <a:round/>
                      <a:headEnd len="sm" w="sm" type="none"/>
                      <a:tailEnd len="sm" w="sm" type="none"/>
                    </a:lnB>
                    <a:solidFill>
                      <a:srgbClr val="000000"/>
                    </a:solidFill>
                  </a:tcPr>
                </a:tc>
                <a:tc hMerge="1"/>
              </a:tr>
              <a:tr h="240300">
                <a:tc>
                  <a:txBody>
                    <a:bodyPr/>
                    <a:lstStyle/>
                    <a:p>
                      <a:pPr indent="0" lvl="0" marL="0" rtl="0" algn="l">
                        <a:lnSpc>
                          <a:spcPct val="115000"/>
                        </a:lnSpc>
                        <a:spcBef>
                          <a:spcPts val="0"/>
                        </a:spcBef>
                        <a:spcAft>
                          <a:spcPts val="0"/>
                        </a:spcAft>
                        <a:buNone/>
                      </a:pPr>
                      <a:r>
                        <a:rPr b="1" lang="en-US" sz="1200"/>
                        <a:t>Third-Party</a:t>
                      </a:r>
                      <a:endParaRPr b="1"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35725">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CBCBCB"/>
                    </a:solidFill>
                  </a:tcPr>
                </a:tc>
                <a:tc>
                  <a:txBody>
                    <a:bodyPr/>
                    <a:lstStyle/>
                    <a:p>
                      <a:pPr indent="0" lvl="0" marL="0" rtl="0" algn="ctr">
                        <a:lnSpc>
                          <a:spcPct val="115000"/>
                        </a:lnSpc>
                        <a:spcBef>
                          <a:spcPts val="0"/>
                        </a:spcBef>
                        <a:spcAft>
                          <a:spcPts val="0"/>
                        </a:spcAft>
                        <a:buNone/>
                      </a:pPr>
                      <a:r>
                        <a:rPr b="1" lang="en-US" sz="1200"/>
                        <a:t>Impact</a:t>
                      </a:r>
                      <a:endParaRPr b="1"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35725">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CBCBCB"/>
                    </a:solidFill>
                  </a:tcPr>
                </a:tc>
              </a:tr>
              <a:tr h="240300">
                <a:tc>
                  <a:txBody>
                    <a:bodyPr/>
                    <a:lstStyle/>
                    <a:p>
                      <a:pPr indent="0" lvl="0" marL="0" rtl="0" algn="l">
                        <a:lnSpc>
                          <a:spcPct val="115000"/>
                        </a:lnSpc>
                        <a:spcBef>
                          <a:spcPts val="0"/>
                        </a:spcBef>
                        <a:spcAft>
                          <a:spcPts val="0"/>
                        </a:spcAft>
                        <a:buNone/>
                      </a:pPr>
                      <a:r>
                        <a:rPr lang="en-US" sz="1200"/>
                        <a:t>Vendor ‘A’</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E7E7E7"/>
                    </a:solidFill>
                  </a:tcPr>
                </a:tc>
                <a:tc>
                  <a:txBody>
                    <a:bodyPr/>
                    <a:lstStyle/>
                    <a:p>
                      <a:pPr indent="0" lvl="0" marL="0" rtl="0" algn="ctr">
                        <a:lnSpc>
                          <a:spcPct val="115000"/>
                        </a:lnSpc>
                        <a:spcBef>
                          <a:spcPts val="0"/>
                        </a:spcBef>
                        <a:spcAft>
                          <a:spcPts val="0"/>
                        </a:spcAft>
                        <a:buNone/>
                      </a:pPr>
                      <a:r>
                        <a:rPr lang="en-US" sz="1200"/>
                        <a:t>1.5 - 1.7</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E7E7E7"/>
                    </a:solidFill>
                  </a:tcPr>
                </a:tc>
              </a:tr>
              <a:tr h="240300">
                <a:tc>
                  <a:txBody>
                    <a:bodyPr/>
                    <a:lstStyle/>
                    <a:p>
                      <a:pPr indent="0" lvl="0" marL="0" rtl="0" algn="l">
                        <a:lnSpc>
                          <a:spcPct val="115000"/>
                        </a:lnSpc>
                        <a:spcBef>
                          <a:spcPts val="0"/>
                        </a:spcBef>
                        <a:spcAft>
                          <a:spcPts val="0"/>
                        </a:spcAft>
                        <a:buNone/>
                      </a:pPr>
                      <a:r>
                        <a:rPr lang="en-US" sz="1200"/>
                        <a:t>Vendor ‘B’</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CBCBCB"/>
                    </a:solidFill>
                  </a:tcPr>
                </a:tc>
                <a:tc>
                  <a:txBody>
                    <a:bodyPr/>
                    <a:lstStyle/>
                    <a:p>
                      <a:pPr indent="0" lvl="0" marL="0" rtl="0" algn="ctr">
                        <a:lnSpc>
                          <a:spcPct val="115000"/>
                        </a:lnSpc>
                        <a:spcBef>
                          <a:spcPts val="0"/>
                        </a:spcBef>
                        <a:spcAft>
                          <a:spcPts val="0"/>
                        </a:spcAft>
                        <a:buNone/>
                      </a:pPr>
                      <a:r>
                        <a:rPr lang="en-US" sz="1200"/>
                        <a:t>1.3 - 1.6</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CBCBCB"/>
                    </a:solidFill>
                  </a:tcPr>
                </a:tc>
              </a:tr>
              <a:tr h="240300">
                <a:tc>
                  <a:txBody>
                    <a:bodyPr/>
                    <a:lstStyle/>
                    <a:p>
                      <a:pPr indent="0" lvl="0" marL="0" rtl="0" algn="l">
                        <a:lnSpc>
                          <a:spcPct val="115000"/>
                        </a:lnSpc>
                        <a:spcBef>
                          <a:spcPts val="0"/>
                        </a:spcBef>
                        <a:spcAft>
                          <a:spcPts val="0"/>
                        </a:spcAft>
                        <a:buNone/>
                      </a:pPr>
                      <a:r>
                        <a:rPr lang="en-US" sz="1200"/>
                        <a:t>Vendor ‘C’</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E7E7E7"/>
                    </a:solidFill>
                  </a:tcPr>
                </a:tc>
                <a:tc>
                  <a:txBody>
                    <a:bodyPr/>
                    <a:lstStyle/>
                    <a:p>
                      <a:pPr indent="0" lvl="0" marL="0" rtl="0" algn="ctr">
                        <a:lnSpc>
                          <a:spcPct val="115000"/>
                        </a:lnSpc>
                        <a:spcBef>
                          <a:spcPts val="0"/>
                        </a:spcBef>
                        <a:spcAft>
                          <a:spcPts val="0"/>
                        </a:spcAft>
                        <a:buNone/>
                      </a:pPr>
                      <a:r>
                        <a:rPr lang="en-US" sz="1200"/>
                        <a:t>.9 - 1.2</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E7E7E7"/>
                    </a:solidFill>
                  </a:tcPr>
                </a:tc>
              </a:tr>
              <a:tr h="240300">
                <a:tc>
                  <a:txBody>
                    <a:bodyPr/>
                    <a:lstStyle/>
                    <a:p>
                      <a:pPr indent="0" lvl="0" marL="0" rtl="0" algn="l">
                        <a:lnSpc>
                          <a:spcPct val="115000"/>
                        </a:lnSpc>
                        <a:spcBef>
                          <a:spcPts val="0"/>
                        </a:spcBef>
                        <a:spcAft>
                          <a:spcPts val="0"/>
                        </a:spcAft>
                        <a:buNone/>
                      </a:pPr>
                      <a:r>
                        <a:rPr lang="en-US" sz="1200"/>
                        <a:t>Vendor ‘D’</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CBCBCB"/>
                    </a:solidFill>
                  </a:tcPr>
                </a:tc>
                <a:tc>
                  <a:txBody>
                    <a:bodyPr/>
                    <a:lstStyle/>
                    <a:p>
                      <a:pPr indent="0" lvl="0" marL="0" rtl="0" algn="ctr">
                        <a:lnSpc>
                          <a:spcPct val="115000"/>
                        </a:lnSpc>
                        <a:spcBef>
                          <a:spcPts val="0"/>
                        </a:spcBef>
                        <a:spcAft>
                          <a:spcPts val="0"/>
                        </a:spcAft>
                        <a:buNone/>
                      </a:pPr>
                      <a:r>
                        <a:rPr lang="en-US" sz="1200"/>
                        <a:t>.9 - 1.0</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CBCBCB"/>
                    </a:solidFill>
                  </a:tcPr>
                </a:tc>
              </a:tr>
              <a:tr h="240300">
                <a:tc>
                  <a:txBody>
                    <a:bodyPr/>
                    <a:lstStyle/>
                    <a:p>
                      <a:pPr indent="0" lvl="0" marL="0" rtl="0" algn="l">
                        <a:lnSpc>
                          <a:spcPct val="115000"/>
                        </a:lnSpc>
                        <a:spcBef>
                          <a:spcPts val="0"/>
                        </a:spcBef>
                        <a:spcAft>
                          <a:spcPts val="0"/>
                        </a:spcAft>
                        <a:buNone/>
                      </a:pPr>
                      <a:r>
                        <a:rPr lang="en-US" sz="1200"/>
                        <a:t>Vendor ‘</a:t>
                      </a:r>
                      <a:r>
                        <a:rPr i="1" lang="en-US" sz="1200"/>
                        <a:t>n</a:t>
                      </a:r>
                      <a:r>
                        <a:rPr lang="en-US" sz="1200"/>
                        <a:t>’</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E7E7E7"/>
                    </a:solidFill>
                  </a:tcPr>
                </a:tc>
                <a:tc>
                  <a:txBody>
                    <a:bodyPr/>
                    <a:lstStyle/>
                    <a:p>
                      <a:pPr indent="0" lvl="0" marL="0" rtl="0" algn="ctr">
                        <a:lnSpc>
                          <a:spcPct val="115000"/>
                        </a:lnSpc>
                        <a:spcBef>
                          <a:spcPts val="0"/>
                        </a:spcBef>
                        <a:spcAft>
                          <a:spcPts val="0"/>
                        </a:spcAft>
                        <a:buNone/>
                      </a:pPr>
                      <a:r>
                        <a:rPr lang="en-US" sz="1200"/>
                        <a:t>.8 - .9</a:t>
                      </a:r>
                      <a:endParaRPr sz="1200"/>
                    </a:p>
                  </a:txBody>
                  <a:tcPr marT="45725" marB="45725" marR="91450" marL="91450">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E7E7E7"/>
                    </a:solidFill>
                  </a:tcPr>
                </a:tc>
              </a:tr>
            </a:tbl>
          </a:graphicData>
        </a:graphic>
      </p:graphicFrame>
      <p:grpSp>
        <p:nvGrpSpPr>
          <p:cNvPr id="158" name="Google Shape;158;g2e3597c363e_0_14"/>
          <p:cNvGrpSpPr/>
          <p:nvPr/>
        </p:nvGrpSpPr>
        <p:grpSpPr>
          <a:xfrm>
            <a:off x="7506888" y="4308900"/>
            <a:ext cx="3846900" cy="1597500"/>
            <a:chOff x="987175" y="4021750"/>
            <a:chExt cx="3846900" cy="1597500"/>
          </a:xfrm>
        </p:grpSpPr>
        <p:sp>
          <p:nvSpPr>
            <p:cNvPr id="159" name="Google Shape;159;g2e3597c363e_0_14"/>
            <p:cNvSpPr/>
            <p:nvPr/>
          </p:nvSpPr>
          <p:spPr>
            <a:xfrm>
              <a:off x="987175" y="4021750"/>
              <a:ext cx="3846900" cy="159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60" name="Google Shape;160;g2e3597c363e_0_14"/>
            <p:cNvSpPr txBox="1"/>
            <p:nvPr/>
          </p:nvSpPr>
          <p:spPr>
            <a:xfrm>
              <a:off x="1030363" y="4021750"/>
              <a:ext cx="37605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chemeClr val="dk2"/>
                  </a:solidFill>
                  <a:latin typeface="Roboto"/>
                  <a:ea typeface="Roboto"/>
                  <a:cs typeface="Roboto"/>
                  <a:sym typeface="Roboto"/>
                </a:rPr>
                <a:t>Annualized Impact Across Third-Party Ecosystem</a:t>
              </a:r>
              <a:endParaRPr b="1" sz="1200">
                <a:solidFill>
                  <a:schemeClr val="dk2"/>
                </a:solidFill>
                <a:latin typeface="Roboto"/>
                <a:ea typeface="Roboto"/>
                <a:cs typeface="Roboto"/>
                <a:sym typeface="Roboto"/>
              </a:endParaRPr>
            </a:p>
          </p:txBody>
        </p:sp>
        <p:grpSp>
          <p:nvGrpSpPr>
            <p:cNvPr id="161" name="Google Shape;161;g2e3597c363e_0_14"/>
            <p:cNvGrpSpPr/>
            <p:nvPr/>
          </p:nvGrpSpPr>
          <p:grpSpPr>
            <a:xfrm>
              <a:off x="1079888" y="4264425"/>
              <a:ext cx="3661500" cy="847830"/>
              <a:chOff x="986550" y="4721625"/>
              <a:chExt cx="3661500" cy="847830"/>
            </a:xfrm>
          </p:grpSpPr>
          <p:sp>
            <p:nvSpPr>
              <p:cNvPr id="162" name="Google Shape;162;g2e3597c363e_0_14"/>
              <p:cNvSpPr txBox="1"/>
              <p:nvPr/>
            </p:nvSpPr>
            <p:spPr>
              <a:xfrm>
                <a:off x="986550" y="4861455"/>
                <a:ext cx="918300" cy="7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Roboto"/>
                    <a:ea typeface="Roboto"/>
                    <a:cs typeface="Roboto"/>
                    <a:sym typeface="Roboto"/>
                  </a:rPr>
                  <a:t>$275k</a:t>
                </a:r>
                <a:endParaRPr b="1" sz="1300">
                  <a:solidFill>
                    <a:schemeClr val="dk1"/>
                  </a:solidFill>
                  <a:latin typeface="Roboto"/>
                  <a:ea typeface="Roboto"/>
                  <a:cs typeface="Roboto"/>
                  <a:sym typeface="Roboto"/>
                </a:endParaRPr>
              </a:p>
              <a:p>
                <a:pPr indent="0" lvl="0" marL="0" rtl="0" algn="ctr">
                  <a:spcBef>
                    <a:spcPts val="0"/>
                  </a:spcBef>
                  <a:spcAft>
                    <a:spcPts val="0"/>
                  </a:spcAft>
                  <a:buNone/>
                </a:pPr>
                <a:r>
                  <a:rPr lang="en-US" sz="1100">
                    <a:solidFill>
                      <a:schemeClr val="dk1"/>
                    </a:solidFill>
                    <a:latin typeface="Roboto Light"/>
                    <a:ea typeface="Roboto Light"/>
                    <a:cs typeface="Roboto Light"/>
                    <a:sym typeface="Roboto Light"/>
                  </a:rPr>
                  <a:t>Minimum (10th%)</a:t>
                </a:r>
                <a:endParaRPr sz="1100">
                  <a:solidFill>
                    <a:schemeClr val="dk1"/>
                  </a:solidFill>
                  <a:latin typeface="Roboto Light"/>
                  <a:ea typeface="Roboto Light"/>
                  <a:cs typeface="Roboto Light"/>
                  <a:sym typeface="Roboto Light"/>
                </a:endParaRPr>
              </a:p>
            </p:txBody>
          </p:sp>
          <p:sp>
            <p:nvSpPr>
              <p:cNvPr id="163" name="Google Shape;163;g2e3597c363e_0_14"/>
              <p:cNvSpPr txBox="1"/>
              <p:nvPr/>
            </p:nvSpPr>
            <p:spPr>
              <a:xfrm>
                <a:off x="986550" y="4721625"/>
                <a:ext cx="3661500" cy="32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chemeClr val="dk1"/>
                    </a:solidFill>
                    <a:latin typeface="Roboto"/>
                    <a:ea typeface="Roboto"/>
                    <a:cs typeface="Roboto"/>
                    <a:sym typeface="Roboto"/>
                  </a:rPr>
                  <a:t>$9.5MM</a:t>
                </a:r>
                <a:endParaRPr b="1" sz="2000">
                  <a:solidFill>
                    <a:schemeClr val="dk1"/>
                  </a:solidFill>
                  <a:latin typeface="Roboto"/>
                  <a:ea typeface="Roboto"/>
                  <a:cs typeface="Roboto"/>
                  <a:sym typeface="Roboto"/>
                </a:endParaRPr>
              </a:p>
              <a:p>
                <a:pPr indent="0" lvl="0" marL="0" rtl="0" algn="ctr">
                  <a:spcBef>
                    <a:spcPts val="0"/>
                  </a:spcBef>
                  <a:spcAft>
                    <a:spcPts val="0"/>
                  </a:spcAft>
                  <a:buNone/>
                </a:pPr>
                <a:r>
                  <a:rPr b="1" lang="en-US" sz="1100">
                    <a:solidFill>
                      <a:srgbClr val="FF0000"/>
                    </a:solidFill>
                    <a:latin typeface="Roboto"/>
                    <a:ea typeface="Roboto"/>
                    <a:cs typeface="Roboto"/>
                    <a:sym typeface="Roboto"/>
                  </a:rPr>
                  <a:t>Most Likely</a:t>
                </a:r>
                <a:endParaRPr b="1" sz="1100">
                  <a:solidFill>
                    <a:srgbClr val="FF0000"/>
                  </a:solidFill>
                  <a:latin typeface="Roboto"/>
                  <a:ea typeface="Roboto"/>
                  <a:cs typeface="Roboto"/>
                  <a:sym typeface="Roboto"/>
                </a:endParaRPr>
              </a:p>
              <a:p>
                <a:pPr indent="0" lvl="0" marL="0" rtl="0" algn="ctr">
                  <a:spcBef>
                    <a:spcPts val="0"/>
                  </a:spcBef>
                  <a:spcAft>
                    <a:spcPts val="0"/>
                  </a:spcAft>
                  <a:buNone/>
                </a:pPr>
                <a:r>
                  <a:rPr b="1" lang="en-US" sz="1100">
                    <a:solidFill>
                      <a:srgbClr val="FF0000"/>
                    </a:solidFill>
                    <a:latin typeface="Roboto"/>
                    <a:ea typeface="Roboto"/>
                    <a:cs typeface="Roboto"/>
                    <a:sym typeface="Roboto"/>
                  </a:rPr>
                  <a:t>(50th%)</a:t>
                </a:r>
                <a:endParaRPr b="1" sz="1100">
                  <a:solidFill>
                    <a:srgbClr val="FF0000"/>
                  </a:solidFill>
                  <a:latin typeface="Roboto"/>
                  <a:ea typeface="Roboto"/>
                  <a:cs typeface="Roboto"/>
                  <a:sym typeface="Roboto"/>
                </a:endParaRPr>
              </a:p>
            </p:txBody>
          </p:sp>
          <p:sp>
            <p:nvSpPr>
              <p:cNvPr id="164" name="Google Shape;164;g2e3597c363e_0_14"/>
              <p:cNvSpPr txBox="1"/>
              <p:nvPr/>
            </p:nvSpPr>
            <p:spPr>
              <a:xfrm>
                <a:off x="3729675" y="4861455"/>
                <a:ext cx="918300" cy="51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Roboto"/>
                    <a:ea typeface="Roboto"/>
                    <a:cs typeface="Roboto"/>
                    <a:sym typeface="Roboto"/>
                  </a:rPr>
                  <a:t>$41MM</a:t>
                </a:r>
                <a:endParaRPr b="1" sz="1300">
                  <a:solidFill>
                    <a:schemeClr val="dk1"/>
                  </a:solidFill>
                  <a:latin typeface="Roboto"/>
                  <a:ea typeface="Roboto"/>
                  <a:cs typeface="Roboto"/>
                  <a:sym typeface="Roboto"/>
                </a:endParaRPr>
              </a:p>
              <a:p>
                <a:pPr indent="0" lvl="0" marL="0" rtl="0" algn="ctr">
                  <a:spcBef>
                    <a:spcPts val="0"/>
                  </a:spcBef>
                  <a:spcAft>
                    <a:spcPts val="0"/>
                  </a:spcAft>
                  <a:buNone/>
                </a:pPr>
                <a:r>
                  <a:rPr lang="en-US" sz="1100">
                    <a:solidFill>
                      <a:schemeClr val="dk1"/>
                    </a:solidFill>
                    <a:latin typeface="Roboto Light"/>
                    <a:ea typeface="Roboto Light"/>
                    <a:cs typeface="Roboto Light"/>
                    <a:sym typeface="Roboto Light"/>
                  </a:rPr>
                  <a:t>Maximum</a:t>
                </a:r>
                <a:endParaRPr sz="11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lang="en-US" sz="1100">
                    <a:solidFill>
                      <a:schemeClr val="dk1"/>
                    </a:solidFill>
                    <a:latin typeface="Roboto Light"/>
                    <a:ea typeface="Roboto Light"/>
                    <a:cs typeface="Roboto Light"/>
                    <a:sym typeface="Roboto Light"/>
                  </a:rPr>
                  <a:t>(90th%)</a:t>
                </a:r>
                <a:endParaRPr sz="1100">
                  <a:solidFill>
                    <a:schemeClr val="dk1"/>
                  </a:solidFill>
                  <a:latin typeface="Roboto Light"/>
                  <a:ea typeface="Roboto Light"/>
                  <a:cs typeface="Roboto Light"/>
                  <a:sym typeface="Roboto Light"/>
                </a:endParaRPr>
              </a:p>
            </p:txBody>
          </p:sp>
        </p:grpSp>
        <p:sp>
          <p:nvSpPr>
            <p:cNvPr id="165" name="Google Shape;165;g2e3597c363e_0_14"/>
            <p:cNvSpPr/>
            <p:nvPr/>
          </p:nvSpPr>
          <p:spPr>
            <a:xfrm>
              <a:off x="1079875" y="5147275"/>
              <a:ext cx="3661500" cy="238500"/>
            </a:xfrm>
            <a:prstGeom prst="rect">
              <a:avLst/>
            </a:prstGeom>
            <a:gradFill>
              <a:gsLst>
                <a:gs pos="0">
                  <a:schemeClr val="dk2"/>
                </a:gs>
                <a:gs pos="32000">
                  <a:srgbClr val="FFFF00"/>
                </a:gs>
                <a:gs pos="67000">
                  <a:srgbClr val="FF9900"/>
                </a:gs>
                <a:gs pos="100000">
                  <a:srgbClr val="DE0A01"/>
                </a:gs>
              </a:gsLst>
              <a:lin ang="0"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grpSp>
      <p:grpSp>
        <p:nvGrpSpPr>
          <p:cNvPr id="166" name="Google Shape;166;g2e3597c363e_0_14"/>
          <p:cNvGrpSpPr/>
          <p:nvPr/>
        </p:nvGrpSpPr>
        <p:grpSpPr>
          <a:xfrm>
            <a:off x="1388825" y="1341800"/>
            <a:ext cx="5367300" cy="652300"/>
            <a:chOff x="5937025" y="1689900"/>
            <a:chExt cx="5367300" cy="652300"/>
          </a:xfrm>
        </p:grpSpPr>
        <p:sp>
          <p:nvSpPr>
            <p:cNvPr id="167" name="Google Shape;167;g2e3597c363e_0_14"/>
            <p:cNvSpPr/>
            <p:nvPr/>
          </p:nvSpPr>
          <p:spPr>
            <a:xfrm>
              <a:off x="5937025" y="2009200"/>
              <a:ext cx="5367300" cy="333000"/>
            </a:xfrm>
            <a:prstGeom prst="rect">
              <a:avLst/>
            </a:prstGeom>
            <a:gradFill>
              <a:gsLst>
                <a:gs pos="0">
                  <a:schemeClr val="dk2"/>
                </a:gs>
                <a:gs pos="32000">
                  <a:srgbClr val="FFFF00"/>
                </a:gs>
                <a:gs pos="67000">
                  <a:srgbClr val="FF9900"/>
                </a:gs>
                <a:gs pos="100000">
                  <a:srgbClr val="DE0A01"/>
                </a:gs>
              </a:gsLst>
              <a:lin ang="10800025"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68" name="Google Shape;168;g2e3597c363e_0_14"/>
            <p:cNvSpPr txBox="1"/>
            <p:nvPr/>
          </p:nvSpPr>
          <p:spPr>
            <a:xfrm>
              <a:off x="5937025" y="1689900"/>
              <a:ext cx="53673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Roboto"/>
                  <a:ea typeface="Roboto"/>
                  <a:cs typeface="Roboto"/>
                  <a:sym typeface="Roboto"/>
                </a:rPr>
                <a:t>% Third-Parties Not Assessed (Previous 90 Days)</a:t>
              </a:r>
              <a:endParaRPr b="1" sz="1300">
                <a:solidFill>
                  <a:schemeClr val="lt1"/>
                </a:solidFill>
                <a:latin typeface="Roboto"/>
                <a:ea typeface="Roboto"/>
                <a:cs typeface="Roboto"/>
                <a:sym typeface="Roboto"/>
              </a:endParaRPr>
            </a:p>
          </p:txBody>
        </p:sp>
      </p:grpSp>
      <p:grpSp>
        <p:nvGrpSpPr>
          <p:cNvPr id="169" name="Google Shape;169;g2e3597c363e_0_14"/>
          <p:cNvGrpSpPr/>
          <p:nvPr/>
        </p:nvGrpSpPr>
        <p:grpSpPr>
          <a:xfrm>
            <a:off x="1388825" y="2256038"/>
            <a:ext cx="5367300" cy="644498"/>
            <a:chOff x="5937025" y="2684852"/>
            <a:chExt cx="5367300" cy="644498"/>
          </a:xfrm>
        </p:grpSpPr>
        <p:sp>
          <p:nvSpPr>
            <p:cNvPr id="170" name="Google Shape;170;g2e3597c363e_0_14"/>
            <p:cNvSpPr/>
            <p:nvPr/>
          </p:nvSpPr>
          <p:spPr>
            <a:xfrm>
              <a:off x="5937025" y="2996350"/>
              <a:ext cx="5367300" cy="333000"/>
            </a:xfrm>
            <a:prstGeom prst="rect">
              <a:avLst/>
            </a:prstGeom>
            <a:gradFill>
              <a:gsLst>
                <a:gs pos="0">
                  <a:schemeClr val="dk2"/>
                </a:gs>
                <a:gs pos="32000">
                  <a:srgbClr val="FFFF00"/>
                </a:gs>
                <a:gs pos="67000">
                  <a:srgbClr val="FF9900"/>
                </a:gs>
                <a:gs pos="100000">
                  <a:srgbClr val="DE0A01"/>
                </a:gs>
              </a:gsLst>
              <a:lin ang="10800025"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71" name="Google Shape;171;g2e3597c363e_0_14"/>
            <p:cNvSpPr txBox="1"/>
            <p:nvPr/>
          </p:nvSpPr>
          <p:spPr>
            <a:xfrm>
              <a:off x="5937025" y="2684852"/>
              <a:ext cx="53673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Roboto"/>
                  <a:ea typeface="Roboto"/>
                  <a:cs typeface="Roboto"/>
                  <a:sym typeface="Roboto"/>
                </a:rPr>
                <a:t>% Critical Third-parties w/ failed Compliance Checks</a:t>
              </a:r>
              <a:endParaRPr b="1" sz="1300">
                <a:solidFill>
                  <a:schemeClr val="lt1"/>
                </a:solidFill>
                <a:latin typeface="Roboto"/>
                <a:ea typeface="Roboto"/>
                <a:cs typeface="Roboto"/>
                <a:sym typeface="Roboto"/>
              </a:endParaRPr>
            </a:p>
          </p:txBody>
        </p:sp>
      </p:grpSp>
      <p:grpSp>
        <p:nvGrpSpPr>
          <p:cNvPr id="172" name="Google Shape;172;g2e3597c363e_0_14"/>
          <p:cNvGrpSpPr/>
          <p:nvPr/>
        </p:nvGrpSpPr>
        <p:grpSpPr>
          <a:xfrm>
            <a:off x="1388825" y="3162474"/>
            <a:ext cx="5367300" cy="671895"/>
            <a:chOff x="5937025" y="3644605"/>
            <a:chExt cx="5367300" cy="671895"/>
          </a:xfrm>
        </p:grpSpPr>
        <p:sp>
          <p:nvSpPr>
            <p:cNvPr id="173" name="Google Shape;173;g2e3597c363e_0_14"/>
            <p:cNvSpPr/>
            <p:nvPr/>
          </p:nvSpPr>
          <p:spPr>
            <a:xfrm>
              <a:off x="5937025" y="3983500"/>
              <a:ext cx="5367300" cy="333000"/>
            </a:xfrm>
            <a:prstGeom prst="rect">
              <a:avLst/>
            </a:prstGeom>
            <a:gradFill>
              <a:gsLst>
                <a:gs pos="0">
                  <a:schemeClr val="dk2"/>
                </a:gs>
                <a:gs pos="32000">
                  <a:srgbClr val="FFFF00"/>
                </a:gs>
                <a:gs pos="67000">
                  <a:srgbClr val="FF9900"/>
                </a:gs>
                <a:gs pos="100000">
                  <a:srgbClr val="DE0A01"/>
                </a:gs>
              </a:gsLst>
              <a:lin ang="10800025"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74" name="Google Shape;174;g2e3597c363e_0_14"/>
            <p:cNvSpPr txBox="1"/>
            <p:nvPr/>
          </p:nvSpPr>
          <p:spPr>
            <a:xfrm>
              <a:off x="5937025" y="3644605"/>
              <a:ext cx="53673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Roboto"/>
                  <a:ea typeface="Roboto"/>
                  <a:cs typeface="Roboto"/>
                  <a:sym typeface="Roboto"/>
                </a:rPr>
                <a:t>% Critical Third-Parties With Excessive Exposure to Ransomware</a:t>
              </a:r>
              <a:endParaRPr b="1" sz="1300">
                <a:solidFill>
                  <a:schemeClr val="lt1"/>
                </a:solidFill>
                <a:latin typeface="Roboto"/>
                <a:ea typeface="Roboto"/>
                <a:cs typeface="Roboto"/>
                <a:sym typeface="Roboto"/>
              </a:endParaRPr>
            </a:p>
          </p:txBody>
        </p:sp>
      </p:grpSp>
      <p:sp>
        <p:nvSpPr>
          <p:cNvPr id="175" name="Google Shape;175;g2e3597c363e_0_14"/>
          <p:cNvSpPr/>
          <p:nvPr/>
        </p:nvSpPr>
        <p:spPr>
          <a:xfrm>
            <a:off x="1816550" y="5231700"/>
            <a:ext cx="329100" cy="329100"/>
          </a:xfrm>
          <a:prstGeom prst="triangle">
            <a:avLst>
              <a:gd fmla="val 50000"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grpSp>
        <p:nvGrpSpPr>
          <p:cNvPr id="176" name="Google Shape;176;g2e3597c363e_0_14"/>
          <p:cNvGrpSpPr/>
          <p:nvPr/>
        </p:nvGrpSpPr>
        <p:grpSpPr>
          <a:xfrm>
            <a:off x="1388825" y="4096307"/>
            <a:ext cx="5367300" cy="656142"/>
            <a:chOff x="5937025" y="4643607"/>
            <a:chExt cx="5367300" cy="656142"/>
          </a:xfrm>
        </p:grpSpPr>
        <p:sp>
          <p:nvSpPr>
            <p:cNvPr id="177" name="Google Shape;177;g2e3597c363e_0_14"/>
            <p:cNvSpPr/>
            <p:nvPr/>
          </p:nvSpPr>
          <p:spPr>
            <a:xfrm>
              <a:off x="5937025" y="4970649"/>
              <a:ext cx="5367300" cy="329100"/>
            </a:xfrm>
            <a:prstGeom prst="rect">
              <a:avLst/>
            </a:prstGeom>
            <a:gradFill>
              <a:gsLst>
                <a:gs pos="0">
                  <a:schemeClr val="dk2"/>
                </a:gs>
                <a:gs pos="32000">
                  <a:srgbClr val="FFFF00"/>
                </a:gs>
                <a:gs pos="67000">
                  <a:srgbClr val="FF9900"/>
                </a:gs>
                <a:gs pos="100000">
                  <a:srgbClr val="DE0A01"/>
                </a:gs>
              </a:gsLst>
              <a:lin ang="10800025"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78" name="Google Shape;178;g2e3597c363e_0_14"/>
            <p:cNvSpPr txBox="1"/>
            <p:nvPr/>
          </p:nvSpPr>
          <p:spPr>
            <a:xfrm>
              <a:off x="5937025" y="4643607"/>
              <a:ext cx="53673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Roboto"/>
                  <a:ea typeface="Roboto"/>
                  <a:cs typeface="Roboto"/>
                  <a:sym typeface="Roboto"/>
                </a:rPr>
                <a:t>% Critical Third-parties w/ Open Critical Vulnerabilities</a:t>
              </a:r>
              <a:endParaRPr b="1" sz="1300">
                <a:solidFill>
                  <a:schemeClr val="lt1"/>
                </a:solidFill>
                <a:latin typeface="Roboto"/>
                <a:ea typeface="Roboto"/>
                <a:cs typeface="Roboto"/>
                <a:sym typeface="Roboto"/>
              </a:endParaRPr>
            </a:p>
          </p:txBody>
        </p:sp>
      </p:grpSp>
      <p:sp>
        <p:nvSpPr>
          <p:cNvPr id="179" name="Google Shape;179;g2e3597c363e_0_14"/>
          <p:cNvSpPr txBox="1"/>
          <p:nvPr/>
        </p:nvSpPr>
        <p:spPr>
          <a:xfrm>
            <a:off x="2077850" y="5155950"/>
            <a:ext cx="11277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lt1"/>
                </a:solidFill>
                <a:latin typeface="Roboto Light"/>
                <a:ea typeface="Roboto Light"/>
                <a:cs typeface="Roboto Light"/>
                <a:sym typeface="Roboto Light"/>
              </a:rPr>
              <a:t>Current</a:t>
            </a:r>
            <a:endParaRPr sz="1900">
              <a:solidFill>
                <a:schemeClr val="lt1"/>
              </a:solidFill>
              <a:latin typeface="Roboto Light"/>
              <a:ea typeface="Roboto Light"/>
              <a:cs typeface="Roboto Light"/>
              <a:sym typeface="Roboto Light"/>
            </a:endParaRPr>
          </a:p>
        </p:txBody>
      </p:sp>
      <p:sp>
        <p:nvSpPr>
          <p:cNvPr id="180" name="Google Shape;180;g2e3597c363e_0_14"/>
          <p:cNvSpPr txBox="1"/>
          <p:nvPr/>
        </p:nvSpPr>
        <p:spPr>
          <a:xfrm>
            <a:off x="3395250" y="5155950"/>
            <a:ext cx="12552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lt1"/>
                </a:solidFill>
                <a:latin typeface="Roboto Light"/>
                <a:ea typeface="Roboto Light"/>
                <a:cs typeface="Roboto Light"/>
                <a:sym typeface="Roboto Light"/>
              </a:rPr>
              <a:t>Target</a:t>
            </a:r>
            <a:endParaRPr sz="1900">
              <a:solidFill>
                <a:schemeClr val="lt1"/>
              </a:solidFill>
              <a:latin typeface="Roboto Light"/>
              <a:ea typeface="Roboto Light"/>
              <a:cs typeface="Roboto Light"/>
              <a:sym typeface="Roboto Light"/>
            </a:endParaRPr>
          </a:p>
        </p:txBody>
      </p:sp>
      <p:sp>
        <p:nvSpPr>
          <p:cNvPr id="181" name="Google Shape;181;g2e3597c363e_0_14"/>
          <p:cNvSpPr/>
          <p:nvPr/>
        </p:nvSpPr>
        <p:spPr>
          <a:xfrm>
            <a:off x="3588450" y="1665000"/>
            <a:ext cx="329100" cy="329100"/>
          </a:xfrm>
          <a:prstGeom prst="triangle">
            <a:avLst>
              <a:gd fmla="val 50000"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2" name="Google Shape;182;g2e3597c363e_0_14"/>
          <p:cNvSpPr/>
          <p:nvPr/>
        </p:nvSpPr>
        <p:spPr>
          <a:xfrm>
            <a:off x="4906625" y="2571450"/>
            <a:ext cx="329100" cy="329100"/>
          </a:xfrm>
          <a:prstGeom prst="triangle">
            <a:avLst>
              <a:gd fmla="val 50000"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3" name="Google Shape;183;g2e3597c363e_0_14"/>
          <p:cNvSpPr/>
          <p:nvPr/>
        </p:nvSpPr>
        <p:spPr>
          <a:xfrm>
            <a:off x="2094350" y="3499100"/>
            <a:ext cx="329100" cy="329100"/>
          </a:xfrm>
          <a:prstGeom prst="triangle">
            <a:avLst>
              <a:gd fmla="val 50000"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4" name="Google Shape;184;g2e3597c363e_0_14"/>
          <p:cNvSpPr/>
          <p:nvPr/>
        </p:nvSpPr>
        <p:spPr>
          <a:xfrm>
            <a:off x="3187024" y="4423350"/>
            <a:ext cx="329100" cy="329100"/>
          </a:xfrm>
          <a:prstGeom prst="triangle">
            <a:avLst>
              <a:gd fmla="val 50000"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5" name="Google Shape;185;g2e3597c363e_0_14"/>
          <p:cNvSpPr/>
          <p:nvPr/>
        </p:nvSpPr>
        <p:spPr>
          <a:xfrm>
            <a:off x="3664825" y="4423350"/>
            <a:ext cx="329100" cy="329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6" name="Google Shape;186;g2e3597c363e_0_14"/>
          <p:cNvSpPr/>
          <p:nvPr/>
        </p:nvSpPr>
        <p:spPr>
          <a:xfrm>
            <a:off x="3066138" y="5231700"/>
            <a:ext cx="329100" cy="329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7" name="Google Shape;187;g2e3597c363e_0_14"/>
          <p:cNvSpPr/>
          <p:nvPr/>
        </p:nvSpPr>
        <p:spPr>
          <a:xfrm>
            <a:off x="4577525" y="3499100"/>
            <a:ext cx="329100" cy="329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8" name="Google Shape;188;g2e3597c363e_0_14"/>
          <p:cNvSpPr/>
          <p:nvPr/>
        </p:nvSpPr>
        <p:spPr>
          <a:xfrm>
            <a:off x="4391725" y="2571450"/>
            <a:ext cx="329100" cy="329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
        <p:nvSpPr>
          <p:cNvPr id="189" name="Google Shape;189;g2e3597c363e_0_14"/>
          <p:cNvSpPr/>
          <p:nvPr/>
        </p:nvSpPr>
        <p:spPr>
          <a:xfrm>
            <a:off x="3993925" y="1665000"/>
            <a:ext cx="329100" cy="329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e3597c363e_0_36"/>
          <p:cNvSpPr txBox="1"/>
          <p:nvPr>
            <p:ph type="title"/>
          </p:nvPr>
        </p:nvSpPr>
        <p:spPr>
          <a:xfrm>
            <a:off x="6089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What We Need From You</a:t>
            </a:r>
            <a:endParaRPr/>
          </a:p>
        </p:txBody>
      </p:sp>
      <p:sp>
        <p:nvSpPr>
          <p:cNvPr id="195" name="Google Shape;195;g2e3597c363e_0_36"/>
          <p:cNvSpPr txBox="1"/>
          <p:nvPr>
            <p:ph idx="2" type="body"/>
          </p:nvPr>
        </p:nvSpPr>
        <p:spPr>
          <a:xfrm>
            <a:off x="608900" y="1586375"/>
            <a:ext cx="10215000" cy="195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752"/>
              <a:buNone/>
            </a:pPr>
            <a:r>
              <a:rPr lang="en-US" sz="2600">
                <a:solidFill>
                  <a:schemeClr val="dk2"/>
                </a:solidFill>
                <a:latin typeface="Oswald"/>
                <a:ea typeface="Oswald"/>
                <a:cs typeface="Oswald"/>
                <a:sym typeface="Oswald"/>
              </a:rPr>
              <a:t>To Be Successful, We Need:</a:t>
            </a:r>
            <a:endParaRPr sz="2600">
              <a:solidFill>
                <a:schemeClr val="dk2"/>
              </a:solidFill>
              <a:latin typeface="Oswald"/>
              <a:ea typeface="Oswald"/>
              <a:cs typeface="Oswald"/>
              <a:sym typeface="Oswald"/>
            </a:endParaRPr>
          </a:p>
          <a:p>
            <a:pPr indent="0" lvl="0" marL="0" rtl="0" algn="l">
              <a:lnSpc>
                <a:spcPct val="115000"/>
              </a:lnSpc>
              <a:spcBef>
                <a:spcPts val="0"/>
              </a:spcBef>
              <a:spcAft>
                <a:spcPts val="0"/>
              </a:spcAft>
              <a:buSzPts val="1752"/>
              <a:buNone/>
            </a:pPr>
            <a:r>
              <a:t/>
            </a:r>
            <a:endParaRPr sz="2600">
              <a:solidFill>
                <a:schemeClr val="dk2"/>
              </a:solidFill>
              <a:latin typeface="Oswald"/>
              <a:ea typeface="Oswald"/>
              <a:cs typeface="Oswald"/>
              <a:sym typeface="Oswald"/>
            </a:endParaRPr>
          </a:p>
          <a:p>
            <a:pPr indent="-400050" lvl="0" marL="457200" rtl="0" algn="l">
              <a:lnSpc>
                <a:spcPct val="100000"/>
              </a:lnSpc>
              <a:spcBef>
                <a:spcPts val="0"/>
              </a:spcBef>
              <a:spcAft>
                <a:spcPts val="0"/>
              </a:spcAft>
              <a:buSzPts val="2700"/>
              <a:buFont typeface="Roboto Condensed"/>
              <a:buChar char="▪"/>
            </a:pPr>
            <a:r>
              <a:rPr lang="en-US" sz="2700">
                <a:latin typeface="Roboto Condensed"/>
                <a:ea typeface="Roboto Condensed"/>
                <a:cs typeface="Roboto Condensed"/>
                <a:sym typeface="Roboto Condensed"/>
              </a:rPr>
              <a:t>Sign-off/authorize on project charter </a:t>
            </a:r>
            <a:endParaRPr sz="2700">
              <a:latin typeface="Roboto Condensed"/>
              <a:ea typeface="Roboto Condensed"/>
              <a:cs typeface="Roboto Condensed"/>
              <a:sym typeface="Roboto Condensed"/>
            </a:endParaRPr>
          </a:p>
          <a:p>
            <a:pPr indent="-400050" lvl="0" marL="457200" rtl="0" algn="l">
              <a:lnSpc>
                <a:spcPct val="100000"/>
              </a:lnSpc>
              <a:spcBef>
                <a:spcPts val="0"/>
              </a:spcBef>
              <a:spcAft>
                <a:spcPts val="0"/>
              </a:spcAft>
              <a:buSzPts val="2700"/>
              <a:buFont typeface="Roboto Condensed"/>
              <a:buChar char="▪"/>
            </a:pPr>
            <a:r>
              <a:rPr lang="en-US" sz="2700">
                <a:latin typeface="Roboto Condensed"/>
                <a:ea typeface="Roboto Condensed"/>
                <a:cs typeface="Roboto Condensed"/>
                <a:sym typeface="Roboto Condensed"/>
              </a:rPr>
              <a:t>Provide support via engagement with executive leadership</a:t>
            </a:r>
            <a:endParaRPr sz="2700">
              <a:latin typeface="Roboto Condensed"/>
              <a:ea typeface="Roboto Condensed"/>
              <a:cs typeface="Roboto Condensed"/>
              <a:sym typeface="Roboto Condensed"/>
            </a:endParaRPr>
          </a:p>
          <a:p>
            <a:pPr indent="-400050" lvl="0" marL="457200" rtl="0" algn="l">
              <a:lnSpc>
                <a:spcPct val="100000"/>
              </a:lnSpc>
              <a:spcBef>
                <a:spcPts val="0"/>
              </a:spcBef>
              <a:spcAft>
                <a:spcPts val="0"/>
              </a:spcAft>
              <a:buSzPts val="2700"/>
              <a:buFont typeface="Roboto Condensed"/>
              <a:buChar char="▪"/>
            </a:pPr>
            <a:r>
              <a:rPr lang="en-US" sz="2700">
                <a:latin typeface="Roboto Condensed"/>
                <a:ea typeface="Roboto Condensed"/>
                <a:cs typeface="Roboto Condensed"/>
                <a:sym typeface="Roboto Condensed"/>
              </a:rPr>
              <a:t>Authorize appropriate level of investment</a:t>
            </a:r>
            <a:endParaRPr sz="2700">
              <a:latin typeface="Roboto Condensed"/>
              <a:ea typeface="Roboto Condensed"/>
              <a:cs typeface="Roboto Condensed"/>
              <a:sym typeface="Roboto Condensed"/>
            </a:endParaRPr>
          </a:p>
          <a:p>
            <a:pPr indent="-400050" lvl="0" marL="457200" rtl="0" algn="l">
              <a:lnSpc>
                <a:spcPct val="100000"/>
              </a:lnSpc>
              <a:spcBef>
                <a:spcPts val="0"/>
              </a:spcBef>
              <a:spcAft>
                <a:spcPts val="0"/>
              </a:spcAft>
              <a:buSzPts val="2700"/>
              <a:buFont typeface="Roboto Condensed"/>
              <a:buChar char="▪"/>
            </a:pPr>
            <a:r>
              <a:rPr lang="en-US" sz="2700">
                <a:latin typeface="Roboto Condensed"/>
                <a:ea typeface="Roboto Condensed"/>
                <a:cs typeface="Roboto Condensed"/>
                <a:sym typeface="Roboto Condensed"/>
              </a:rPr>
              <a:t>Support and ensure alignment with business objectives</a:t>
            </a:r>
            <a:endParaRPr sz="2700">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701632c766_0_21"/>
          <p:cNvSpPr txBox="1"/>
          <p:nvPr>
            <p:ph type="title"/>
          </p:nvPr>
        </p:nvSpPr>
        <p:spPr>
          <a:xfrm>
            <a:off x="457200" y="366713"/>
            <a:ext cx="11276100" cy="443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Executive Summary</a:t>
            </a:r>
            <a:endParaRPr/>
          </a:p>
        </p:txBody>
      </p:sp>
      <p:sp>
        <p:nvSpPr>
          <p:cNvPr id="96" name="Google Shape;96;g2701632c766_0_21"/>
          <p:cNvSpPr txBox="1"/>
          <p:nvPr>
            <p:ph idx="1" type="body"/>
          </p:nvPr>
        </p:nvSpPr>
        <p:spPr>
          <a:xfrm>
            <a:off x="457200" y="1309200"/>
            <a:ext cx="11276100" cy="503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20"/>
              <a:buNone/>
            </a:pPr>
            <a:r>
              <a:rPr b="1" lang="en-US" sz="2400">
                <a:solidFill>
                  <a:schemeClr val="dk2"/>
                </a:solidFill>
                <a:latin typeface="Roboto Condensed"/>
                <a:ea typeface="Roboto Condensed"/>
                <a:cs typeface="Roboto Condensed"/>
                <a:sym typeface="Roboto Condensed"/>
              </a:rPr>
              <a:t>What: </a:t>
            </a:r>
            <a:r>
              <a:rPr lang="en-US" sz="2400">
                <a:solidFill>
                  <a:srgbClr val="FF0000"/>
                </a:solidFill>
                <a:latin typeface="Roboto Condensed"/>
                <a:ea typeface="Roboto Condensed"/>
                <a:cs typeface="Roboto Condensed"/>
                <a:sym typeface="Roboto Condensed"/>
              </a:rPr>
              <a:t>&lt;Risk&gt; </a:t>
            </a:r>
            <a:r>
              <a:rPr lang="en-US" sz="2400">
                <a:latin typeface="Roboto Condensed"/>
                <a:ea typeface="Roboto Condensed"/>
                <a:cs typeface="Roboto Condensed"/>
                <a:sym typeface="Roboto Condensed"/>
              </a:rPr>
              <a:t>has become a significant enough risk that we need to bring it to your attention.</a:t>
            </a:r>
            <a:endParaRPr sz="2400">
              <a:latin typeface="Roboto Condensed"/>
              <a:ea typeface="Roboto Condensed"/>
              <a:cs typeface="Roboto Condensed"/>
              <a:sym typeface="Roboto Condensed"/>
            </a:endParaRPr>
          </a:p>
          <a:p>
            <a:pPr indent="0" lvl="0" marL="0" rtl="0" algn="l">
              <a:lnSpc>
                <a:spcPct val="100000"/>
              </a:lnSpc>
              <a:spcBef>
                <a:spcPts val="0"/>
              </a:spcBef>
              <a:spcAft>
                <a:spcPts val="0"/>
              </a:spcAft>
              <a:buClr>
                <a:schemeClr val="dk1"/>
              </a:buClr>
              <a:buSzPts val="1800"/>
              <a:buFont typeface="Arial"/>
              <a:buNone/>
            </a:pPr>
            <a:r>
              <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Clr>
                <a:schemeClr val="dk1"/>
              </a:buClr>
              <a:buSzPts val="1800"/>
              <a:buFont typeface="Arial"/>
              <a:buNone/>
            </a:pPr>
            <a:r>
              <a:rPr b="1" lang="en-US" sz="2400">
                <a:solidFill>
                  <a:schemeClr val="dk2"/>
                </a:solidFill>
                <a:latin typeface="Roboto Condensed"/>
                <a:ea typeface="Roboto Condensed"/>
                <a:cs typeface="Roboto Condensed"/>
                <a:sym typeface="Roboto Condensed"/>
              </a:rPr>
              <a:t>Business Impact: </a:t>
            </a:r>
            <a:r>
              <a:rPr lang="en-US" sz="2400">
                <a:latin typeface="Roboto Condensed"/>
                <a:ea typeface="Roboto Condensed"/>
                <a:cs typeface="Roboto Condensed"/>
                <a:sym typeface="Roboto Condensed"/>
              </a:rPr>
              <a:t>This risk could potentially impact </a:t>
            </a:r>
            <a:r>
              <a:rPr lang="en-US" sz="2400">
                <a:solidFill>
                  <a:srgbClr val="FF0000"/>
                </a:solidFill>
                <a:latin typeface="Roboto Condensed"/>
                <a:ea typeface="Roboto Condensed"/>
                <a:cs typeface="Roboto Condensed"/>
                <a:sym typeface="Roboto Condensed"/>
              </a:rPr>
              <a:t>&lt;revenue, income, business objective, cost management, legal or regulatory risk, or other business goal here.&gt;</a:t>
            </a:r>
            <a:r>
              <a:rPr lang="en-US" sz="2400">
                <a:latin typeface="Roboto Condensed"/>
                <a:ea typeface="Roboto Condensed"/>
                <a:cs typeface="Roboto Condensed"/>
                <a:sym typeface="Roboto Condensed"/>
              </a:rPr>
              <a:t>.</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rPr b="1" lang="en-US" sz="2400">
                <a:solidFill>
                  <a:schemeClr val="dk2"/>
                </a:solidFill>
                <a:latin typeface="Roboto Condensed"/>
                <a:ea typeface="Roboto Condensed"/>
                <a:cs typeface="Roboto Condensed"/>
                <a:sym typeface="Roboto Condensed"/>
              </a:rPr>
              <a:t>Analysis: </a:t>
            </a:r>
            <a:r>
              <a:rPr lang="en-US" sz="2400">
                <a:latin typeface="Roboto Condensed"/>
                <a:ea typeface="Roboto Condensed"/>
                <a:cs typeface="Roboto Condensed"/>
                <a:sym typeface="Roboto Condensed"/>
              </a:rPr>
              <a:t>It </a:t>
            </a:r>
            <a:r>
              <a:rPr lang="en-US" sz="2400">
                <a:solidFill>
                  <a:srgbClr val="FF0000"/>
                </a:solidFill>
                <a:latin typeface="Roboto Condensed"/>
                <a:ea typeface="Roboto Condensed"/>
                <a:cs typeface="Roboto Condensed"/>
                <a:sym typeface="Roboto Condensed"/>
              </a:rPr>
              <a:t>&lt;is / isn’t&gt;</a:t>
            </a:r>
            <a:r>
              <a:rPr lang="en-US" sz="2400">
                <a:latin typeface="Roboto Condensed"/>
                <a:ea typeface="Roboto Condensed"/>
                <a:cs typeface="Roboto Condensed"/>
                <a:sym typeface="Roboto Condensed"/>
              </a:rPr>
              <a:t> a risk to us because </a:t>
            </a:r>
            <a:r>
              <a:rPr lang="en-US" sz="2400">
                <a:solidFill>
                  <a:srgbClr val="FF0000"/>
                </a:solidFill>
                <a:latin typeface="Roboto Condensed"/>
                <a:ea typeface="Roboto Condensed"/>
                <a:cs typeface="Roboto Condensed"/>
                <a:sym typeface="Roboto Condensed"/>
              </a:rPr>
              <a:t>&lt;actions we have taken, protections we have in place, gaps in protections, etc.&gt;</a:t>
            </a:r>
            <a:r>
              <a:rPr lang="en-US" sz="2400">
                <a:latin typeface="Roboto Condensed"/>
                <a:ea typeface="Roboto Condensed"/>
                <a:cs typeface="Roboto Condensed"/>
                <a:sym typeface="Roboto Condensed"/>
              </a:rPr>
              <a:t>.</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Clr>
                <a:schemeClr val="dk1"/>
              </a:buClr>
              <a:buSzPts val="1800"/>
              <a:buFont typeface="Arial"/>
              <a:buNone/>
            </a:pPr>
            <a:r>
              <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rPr b="1" lang="en-US" sz="2400">
                <a:solidFill>
                  <a:schemeClr val="dk2"/>
                </a:solidFill>
                <a:latin typeface="Roboto Condensed"/>
                <a:ea typeface="Roboto Condensed"/>
                <a:cs typeface="Roboto Condensed"/>
                <a:sym typeface="Roboto Condensed"/>
                <a:extLst>
                  <a:ext uri="http://customooxmlschemas.google.com/">
                    <go:slidesCustomData xmlns:go="http://customooxmlschemas.google.com/" textRoundtripDataId="2"/>
                  </a:ext>
                </a:extLst>
              </a:rPr>
              <a:t>Action Steps:</a:t>
            </a:r>
            <a:r>
              <a:rPr b="1" lang="en-US" sz="2400">
                <a:latin typeface="Roboto Condensed"/>
                <a:ea typeface="Roboto Condensed"/>
                <a:cs typeface="Roboto Condensed"/>
                <a:sym typeface="Roboto Condensed"/>
                <a:extLst>
                  <a:ext uri="http://customooxmlschemas.google.com/">
                    <go:slidesCustomData xmlns:go="http://customooxmlschemas.google.com/" textRoundtripDataId="3"/>
                  </a:ext>
                </a:extLst>
              </a:rPr>
              <a:t> </a:t>
            </a:r>
            <a:r>
              <a:rPr lang="en-US" sz="2400">
                <a:latin typeface="Roboto Condensed"/>
                <a:ea typeface="Roboto Condensed"/>
                <a:cs typeface="Roboto Condensed"/>
                <a:sym typeface="Roboto Condensed"/>
                <a:extLst>
                  <a:ext uri="http://customooxmlschemas.google.com/">
                    <go:slidesCustomData xmlns:go="http://customooxmlschemas.google.com/" textRoundtripDataId="4"/>
                  </a:ext>
                </a:extLst>
              </a:rPr>
              <a:t>We will execute the following actions to address  </a:t>
            </a:r>
            <a:r>
              <a:rPr lang="en-US" sz="2400">
                <a:solidFill>
                  <a:srgbClr val="FF0000"/>
                </a:solidFill>
                <a:latin typeface="Roboto Condensed"/>
                <a:ea typeface="Roboto Condensed"/>
                <a:cs typeface="Roboto Condensed"/>
                <a:sym typeface="Roboto Condensed"/>
                <a:extLst>
                  <a:ext uri="http://customooxmlschemas.google.com/">
                    <go:slidesCustomData xmlns:go="http://customooxmlschemas.google.com/" textRoundtripDataId="5"/>
                  </a:ext>
                </a:extLst>
              </a:rPr>
              <a:t>&lt;Risk&gt;</a:t>
            </a:r>
            <a:r>
              <a:rPr b="1" lang="en-US" sz="2400">
                <a:latin typeface="Roboto Condensed"/>
                <a:ea typeface="Roboto Condensed"/>
                <a:cs typeface="Roboto Condensed"/>
                <a:sym typeface="Roboto Condensed"/>
                <a:extLst>
                  <a:ext uri="http://customooxmlschemas.google.com/">
                    <go:slidesCustomData xmlns:go="http://customooxmlschemas.google.com/" textRoundtripDataId="6"/>
                  </a:ext>
                </a:extLst>
              </a:rPr>
              <a:t>, and w</a:t>
            </a:r>
            <a:r>
              <a:rPr lang="en-US" sz="2400">
                <a:latin typeface="Roboto Condensed"/>
                <a:ea typeface="Roboto Condensed"/>
                <a:cs typeface="Roboto Condensed"/>
                <a:sym typeface="Roboto Condensed"/>
                <a:extLst>
                  <a:ext uri="http://customooxmlschemas.google.com/">
                    <go:slidesCustomData xmlns:go="http://customooxmlschemas.google.com/" textRoundtripDataId="7"/>
                  </a:ext>
                </a:extLst>
              </a:rPr>
              <a:t>e will update you </a:t>
            </a:r>
            <a:r>
              <a:rPr lang="en-US" sz="2400">
                <a:solidFill>
                  <a:srgbClr val="FF0000"/>
                </a:solidFill>
                <a:latin typeface="Roboto Condensed"/>
                <a:ea typeface="Roboto Condensed"/>
                <a:cs typeface="Roboto Condensed"/>
                <a:sym typeface="Roboto Condensed"/>
                <a:extLst>
                  <a:ext uri="http://customooxmlschemas.google.com/">
                    <go:slidesCustomData xmlns:go="http://customooxmlschemas.google.com/" textRoundtripDataId="8"/>
                  </a:ext>
                </a:extLst>
              </a:rPr>
              <a:t>&lt;daily, weekly, monthly, etc&gt;</a:t>
            </a:r>
            <a:r>
              <a:rPr lang="en-US" sz="2400">
                <a:latin typeface="Roboto Condensed"/>
                <a:ea typeface="Roboto Condensed"/>
                <a:cs typeface="Roboto Condensed"/>
                <a:sym typeface="Roboto Condensed"/>
              </a:rPr>
              <a:t>.</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Clr>
                <a:schemeClr val="dk1"/>
              </a:buClr>
              <a:buSzPts val="1620"/>
              <a:buFont typeface="Arial"/>
              <a:buNone/>
            </a:pPr>
            <a:r>
              <a:rPr b="1" lang="en-US" sz="2400">
                <a:solidFill>
                  <a:schemeClr val="dk2"/>
                </a:solidFill>
                <a:latin typeface="Roboto Condensed"/>
                <a:ea typeface="Roboto Condensed"/>
                <a:cs typeface="Roboto Condensed"/>
                <a:sym typeface="Roboto Condensed"/>
              </a:rPr>
              <a:t>Estimated cost of inaction</a:t>
            </a:r>
            <a:r>
              <a:rPr b="1" lang="en-US" sz="2400">
                <a:solidFill>
                  <a:schemeClr val="dk2"/>
                </a:solidFill>
                <a:latin typeface="Roboto Condensed"/>
                <a:ea typeface="Roboto Condensed"/>
                <a:cs typeface="Roboto Condensed"/>
                <a:sym typeface="Roboto Condensed"/>
                <a:extLst>
                  <a:ext uri="http://customooxmlschemas.google.com/">
                    <go:slidesCustomData xmlns:go="http://customooxmlschemas.google.com/" textRoundtripDataId="9"/>
                  </a:ext>
                </a:extLst>
              </a:rPr>
              <a:t>:</a:t>
            </a:r>
            <a:r>
              <a:rPr b="1" lang="en-US" sz="2400">
                <a:latin typeface="Roboto Condensed"/>
                <a:ea typeface="Roboto Condensed"/>
                <a:cs typeface="Roboto Condensed"/>
                <a:sym typeface="Roboto Condensed"/>
                <a:extLst>
                  <a:ext uri="http://customooxmlschemas.google.com/">
                    <go:slidesCustomData xmlns:go="http://customooxmlschemas.google.com/" textRoundtripDataId="10"/>
                  </a:ext>
                </a:extLst>
              </a:rPr>
              <a:t> </a:t>
            </a:r>
            <a:r>
              <a:rPr lang="en-US" sz="2400">
                <a:solidFill>
                  <a:srgbClr val="FF0000"/>
                </a:solidFill>
                <a:latin typeface="Roboto Condensed"/>
                <a:ea typeface="Roboto Condensed"/>
                <a:cs typeface="Roboto Condensed"/>
                <a:sym typeface="Roboto Condensed"/>
                <a:extLst>
                  <a:ext uri="http://customooxmlschemas.google.com/">
                    <go:slidesCustomData xmlns:go="http://customooxmlschemas.google.com/" textRoundtripDataId="11"/>
                  </a:ext>
                </a:extLst>
              </a:rPr>
              <a:t>&lt;FAIR quantification&gt;</a:t>
            </a:r>
            <a:endParaRPr sz="2400">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ph type="title"/>
          </p:nvPr>
        </p:nvSpPr>
        <p:spPr>
          <a:xfrm>
            <a:off x="457200" y="361950"/>
            <a:ext cx="11274600" cy="78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Analysis</a:t>
            </a:r>
            <a:endParaRPr/>
          </a:p>
        </p:txBody>
      </p:sp>
      <p:sp>
        <p:nvSpPr>
          <p:cNvPr id="102" name="Google Shape;102;p8"/>
          <p:cNvSpPr txBox="1"/>
          <p:nvPr>
            <p:ph idx="1" type="body"/>
          </p:nvPr>
        </p:nvSpPr>
        <p:spPr>
          <a:xfrm>
            <a:off x="536375" y="2272200"/>
            <a:ext cx="5181600" cy="391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752"/>
              <a:buNone/>
            </a:pPr>
            <a:r>
              <a:rPr lang="en-US" sz="2600">
                <a:solidFill>
                  <a:schemeClr val="dk2"/>
                </a:solidFill>
                <a:latin typeface="Oswald"/>
                <a:ea typeface="Oswald"/>
                <a:cs typeface="Oswald"/>
                <a:sym typeface="Oswald"/>
              </a:rPr>
              <a:t>What We’re Doing Now:</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Include tools, protocols, teams, etc in place already to address the risk.</a:t>
            </a:r>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TBD</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TBD </a:t>
            </a:r>
            <a:endParaRPr sz="2400">
              <a:latin typeface="Roboto Condensed"/>
              <a:ea typeface="Roboto Condensed"/>
              <a:cs typeface="Roboto Condensed"/>
              <a:sym typeface="Roboto Condensed"/>
            </a:endParaRPr>
          </a:p>
        </p:txBody>
      </p:sp>
      <p:sp>
        <p:nvSpPr>
          <p:cNvPr id="103" name="Google Shape;103;p8"/>
          <p:cNvSpPr txBox="1"/>
          <p:nvPr>
            <p:ph idx="2" type="body"/>
          </p:nvPr>
        </p:nvSpPr>
        <p:spPr>
          <a:xfrm>
            <a:off x="6172200" y="2272200"/>
            <a:ext cx="5181600" cy="3996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752"/>
              <a:buNone/>
            </a:pPr>
            <a:r>
              <a:rPr lang="en-US" sz="2600">
                <a:solidFill>
                  <a:schemeClr val="dk2"/>
                </a:solidFill>
                <a:latin typeface="Oswald"/>
                <a:ea typeface="Oswald"/>
                <a:cs typeface="Oswald"/>
                <a:sym typeface="Oswald"/>
              </a:rPr>
              <a:t>Gap Analysis:</a:t>
            </a:r>
            <a:endParaRPr b="1" sz="2400">
              <a:solidFill>
                <a:srgbClr val="FF0000"/>
              </a:solidFill>
              <a:latin typeface="Roboto Condensed"/>
              <a:ea typeface="Roboto Condensed"/>
              <a:cs typeface="Roboto Condensed"/>
              <a:sym typeface="Roboto Condensed"/>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Flag any gaps in tools, protocols, teams, etc. that must be addressed to mitigate the risk.</a:t>
            </a:r>
            <a:endParaRPr sz="1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TBD</a:t>
            </a:r>
            <a:endParaRPr/>
          </a:p>
          <a:p>
            <a:pPr indent="0" lvl="0" marL="0" rtl="0" algn="l">
              <a:lnSpc>
                <a:spcPct val="90000"/>
              </a:lnSpc>
              <a:spcBef>
                <a:spcPts val="1000"/>
              </a:spcBef>
              <a:spcAft>
                <a:spcPts val="0"/>
              </a:spcAft>
              <a:buSzPts val="1752"/>
              <a:buNone/>
            </a:pPr>
            <a:r>
              <a:t/>
            </a:r>
            <a:endParaRPr/>
          </a:p>
        </p:txBody>
      </p:sp>
      <p:sp>
        <p:nvSpPr>
          <p:cNvPr id="104" name="Google Shape;104;p8"/>
          <p:cNvSpPr txBox="1"/>
          <p:nvPr/>
        </p:nvSpPr>
        <p:spPr>
          <a:xfrm>
            <a:off x="0" y="1214675"/>
            <a:ext cx="12192000" cy="786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Our current risk exposure to </a:t>
            </a:r>
            <a:r>
              <a:rPr b="1" i="0" lang="en-US" sz="2500" u="none" cap="none" strike="noStrike">
                <a:solidFill>
                  <a:srgbClr val="DE0A01"/>
                </a:solidFill>
                <a:latin typeface="Arial"/>
                <a:ea typeface="Arial"/>
                <a:cs typeface="Arial"/>
                <a:sym typeface="Arial"/>
              </a:rPr>
              <a:t>&lt;Risk&gt;</a:t>
            </a:r>
            <a:r>
              <a:rPr b="1" i="0" lang="en-US" sz="2500" u="none" cap="none" strike="noStrike">
                <a:solidFill>
                  <a:schemeClr val="lt1"/>
                </a:solidFill>
                <a:latin typeface="Arial"/>
                <a:ea typeface="Arial"/>
                <a:cs typeface="Arial"/>
                <a:sym typeface="Arial"/>
              </a:rPr>
              <a:t> is </a:t>
            </a:r>
            <a:r>
              <a:rPr b="1" i="0" lang="en-US" sz="2500" u="none" cap="none" strike="noStrike">
                <a:solidFill>
                  <a:srgbClr val="DE0A01"/>
                </a:solidFill>
                <a:latin typeface="Arial"/>
                <a:ea typeface="Arial"/>
                <a:cs typeface="Arial"/>
                <a:sym typeface="Arial"/>
              </a:rPr>
              <a:t>&lt;Extreme | High | … | Low | Zero&gt;</a:t>
            </a:r>
            <a:r>
              <a:rPr b="1" i="0" lang="en-US" sz="2500" u="none" cap="none" strike="noStrike">
                <a:solidFill>
                  <a:schemeClr val="lt1"/>
                </a:solidFill>
                <a:latin typeface="Arial"/>
                <a:ea typeface="Arial"/>
                <a:cs typeface="Arial"/>
                <a:sym typeface="Arial"/>
              </a:rPr>
              <a:t>.</a:t>
            </a:r>
            <a:endParaRPr b="1" i="0" sz="23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701632c766_0_7"/>
          <p:cNvSpPr txBox="1"/>
          <p:nvPr>
            <p:ph type="title"/>
          </p:nvPr>
        </p:nvSpPr>
        <p:spPr>
          <a:xfrm>
            <a:off x="476025" y="1092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Action Steps</a:t>
            </a:r>
            <a:endParaRPr/>
          </a:p>
        </p:txBody>
      </p:sp>
      <p:graphicFrame>
        <p:nvGraphicFramePr>
          <p:cNvPr id="110" name="Google Shape;110;g2701632c766_0_7"/>
          <p:cNvGraphicFramePr/>
          <p:nvPr/>
        </p:nvGraphicFramePr>
        <p:xfrm>
          <a:off x="289475" y="1283950"/>
          <a:ext cx="3000000" cy="3000000"/>
        </p:xfrm>
        <a:graphic>
          <a:graphicData uri="http://schemas.openxmlformats.org/drawingml/2006/table">
            <a:tbl>
              <a:tblPr>
                <a:noFill/>
                <a:tableStyleId>{00BC8ED4-4757-4CB4-9861-28D3512A2869}</a:tableStyleId>
              </a:tblPr>
              <a:tblGrid>
                <a:gridCol w="9754325"/>
                <a:gridCol w="1975550"/>
              </a:tblGrid>
              <a:tr h="542850">
                <a:tc>
                  <a:txBody>
                    <a:bodyPr/>
                    <a:lstStyle/>
                    <a:p>
                      <a:pPr indent="0" lvl="0" marL="0" marR="0" rtl="0" algn="l">
                        <a:lnSpc>
                          <a:spcPct val="100000"/>
                        </a:lnSpc>
                        <a:spcBef>
                          <a:spcPts val="0"/>
                        </a:spcBef>
                        <a:spcAft>
                          <a:spcPts val="0"/>
                        </a:spcAft>
                        <a:buClr>
                          <a:srgbClr val="000000"/>
                        </a:buClr>
                        <a:buSzPts val="3000"/>
                        <a:buFont typeface="Arial"/>
                        <a:buNone/>
                      </a:pPr>
                      <a:r>
                        <a:rPr b="1" lang="en-US" sz="3300" u="none" cap="none" strike="noStrike">
                          <a:solidFill>
                            <a:schemeClr val="lt1"/>
                          </a:solidFill>
                          <a:latin typeface="Roboto Condensed"/>
                          <a:ea typeface="Roboto Condensed"/>
                          <a:cs typeface="Roboto Condensed"/>
                          <a:sym typeface="Roboto Condensed"/>
                        </a:rPr>
                        <a:t>Workstream</a:t>
                      </a:r>
                      <a:endParaRPr b="1" sz="33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3000"/>
                        <a:buFont typeface="Arial"/>
                        <a:buNone/>
                      </a:pPr>
                      <a:r>
                        <a:rPr b="1" lang="en-US" sz="3100" u="none" cap="none" strike="noStrike">
                          <a:solidFill>
                            <a:schemeClr val="lt1"/>
                          </a:solidFill>
                          <a:latin typeface="Roboto Condensed"/>
                          <a:ea typeface="Roboto Condensed"/>
                          <a:cs typeface="Roboto Condensed"/>
                          <a:sym typeface="Roboto Condensed"/>
                        </a:rPr>
                        <a:t>Investment</a:t>
                      </a:r>
                      <a:endParaRPr b="1" sz="31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026300">
                <a:tc>
                  <a:txBody>
                    <a:bodyPr/>
                    <a:lstStyle/>
                    <a:p>
                      <a:pPr indent="0" lvl="0" marL="0" marR="0" rtl="0" algn="l">
                        <a:lnSpc>
                          <a:spcPct val="100000"/>
                        </a:lnSpc>
                        <a:spcBef>
                          <a:spcPts val="0"/>
                        </a:spcBef>
                        <a:spcAft>
                          <a:spcPts val="0"/>
                        </a:spcAft>
                        <a:buClr>
                          <a:srgbClr val="000000"/>
                        </a:buClr>
                        <a:buSzPts val="2400"/>
                        <a:buFont typeface="Arial"/>
                        <a:buNone/>
                      </a:pPr>
                      <a:r>
                        <a:rPr b="1" lang="en-US" sz="1900">
                          <a:solidFill>
                            <a:schemeClr val="lt1"/>
                          </a:solidFill>
                          <a:latin typeface="Roboto Condensed"/>
                          <a:ea typeface="Roboto Condensed"/>
                          <a:cs typeface="Roboto Condensed"/>
                          <a:sym typeface="Roboto Condensed"/>
                        </a:rPr>
                        <a:t>Activity 1</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2"/>
                            </a:ext>
                          </a:extLst>
                        </a:rPr>
                        <a:t>💰 </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3"/>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4"/>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5"/>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6"/>
                            </a:ext>
                          </a:extLst>
                        </a:rPr>
                        <a:t>👨</a:t>
                      </a:r>
                      <a:endParaRPr sz="19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92775">
                <a:tc>
                  <a:txBody>
                    <a:bodyPr/>
                    <a:lstStyle/>
                    <a:p>
                      <a:pPr indent="0" lvl="0" marL="0" marR="0" rtl="0" algn="l">
                        <a:lnSpc>
                          <a:spcPct val="100000"/>
                        </a:lnSpc>
                        <a:spcBef>
                          <a:spcPts val="0"/>
                        </a:spcBef>
                        <a:spcAft>
                          <a:spcPts val="0"/>
                        </a:spcAft>
                        <a:buClr>
                          <a:srgbClr val="000000"/>
                        </a:buClr>
                        <a:buSzPts val="2400"/>
                        <a:buFont typeface="Arial"/>
                        <a:buNone/>
                      </a:pPr>
                      <a:r>
                        <a:rPr b="1" lang="en-US" sz="1900">
                          <a:solidFill>
                            <a:schemeClr val="lt1"/>
                          </a:solidFill>
                          <a:latin typeface="Roboto Condensed"/>
                          <a:ea typeface="Roboto Condensed"/>
                          <a:cs typeface="Roboto Condensed"/>
                          <a:sym typeface="Roboto Condensed"/>
                        </a:rPr>
                        <a:t>Activity 2</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7"/>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8"/>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19"/>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0"/>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1"/>
                            </a:ext>
                          </a:extLst>
                        </a:rPr>
                        <a:t>👨</a:t>
                      </a:r>
                      <a:endParaRPr sz="19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942775">
                <a:tc>
                  <a:txBody>
                    <a:bodyPr/>
                    <a:lstStyle/>
                    <a:p>
                      <a:pPr indent="0" lvl="0" marL="0" marR="0" rtl="0" algn="l">
                        <a:lnSpc>
                          <a:spcPct val="100000"/>
                        </a:lnSpc>
                        <a:spcBef>
                          <a:spcPts val="0"/>
                        </a:spcBef>
                        <a:spcAft>
                          <a:spcPts val="0"/>
                        </a:spcAft>
                        <a:buClr>
                          <a:srgbClr val="000000"/>
                        </a:buClr>
                        <a:buSzPts val="2400"/>
                        <a:buFont typeface="Arial"/>
                        <a:buNone/>
                      </a:pPr>
                      <a:r>
                        <a:rPr b="1" lang="en-US" sz="1900">
                          <a:solidFill>
                            <a:schemeClr val="lt1"/>
                          </a:solidFill>
                          <a:latin typeface="Roboto Condensed"/>
                          <a:ea typeface="Roboto Condensed"/>
                          <a:cs typeface="Roboto Condensed"/>
                          <a:sym typeface="Roboto Condensed"/>
                        </a:rPr>
                        <a:t>Activity</a:t>
                      </a:r>
                      <a:r>
                        <a:rPr b="1" lang="en-US" sz="1900">
                          <a:solidFill>
                            <a:schemeClr val="lt1"/>
                          </a:solidFill>
                          <a:latin typeface="Roboto Condensed"/>
                          <a:ea typeface="Roboto Condensed"/>
                          <a:cs typeface="Roboto Condensed"/>
                          <a:sym typeface="Roboto Condensed"/>
                        </a:rPr>
                        <a:t> 3</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2"/>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3"/>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4"/>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5"/>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6"/>
                            </a:ext>
                          </a:extLst>
                        </a:rPr>
                        <a:t>👨</a:t>
                      </a:r>
                      <a:endParaRPr sz="1900" u="none" cap="none" strike="noStrike">
                        <a:solidFill>
                          <a:schemeClr val="lt1"/>
                        </a:solidFill>
                        <a:latin typeface="Roboto Condensed"/>
                        <a:ea typeface="Roboto Condensed"/>
                        <a:cs typeface="Roboto Condensed"/>
                        <a:sym typeface="Roboto Condensed"/>
                      </a:endParaRPr>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785650">
                <a:tc>
                  <a:txBody>
                    <a:bodyPr/>
                    <a:lstStyle/>
                    <a:p>
                      <a:pPr indent="0" lvl="0" marL="0" marR="0" rtl="0" algn="l">
                        <a:lnSpc>
                          <a:spcPct val="100000"/>
                        </a:lnSpc>
                        <a:spcBef>
                          <a:spcPts val="0"/>
                        </a:spcBef>
                        <a:spcAft>
                          <a:spcPts val="0"/>
                        </a:spcAft>
                        <a:buClr>
                          <a:srgbClr val="000000"/>
                        </a:buClr>
                        <a:buSzPts val="2400"/>
                        <a:buFont typeface="Arial"/>
                        <a:buNone/>
                      </a:pPr>
                      <a:r>
                        <a:rPr b="1" lang="en-US" sz="1900">
                          <a:solidFill>
                            <a:schemeClr val="lt1"/>
                          </a:solidFill>
                          <a:latin typeface="Roboto Condensed"/>
                          <a:ea typeface="Roboto Condensed"/>
                          <a:cs typeface="Roboto Condensed"/>
                          <a:sym typeface="Roboto Condensed"/>
                        </a:rPr>
                        <a:t>Activity 4</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7"/>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8"/>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29"/>
                            </a:ext>
                          </a:extLst>
                        </a:rPr>
                        <a:t>🕕</a:t>
                      </a:r>
                      <a:endParaRPr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30"/>
                          </a:ext>
                        </a:extLst>
                      </a:endParaRPr>
                    </a:p>
                    <a:p>
                      <a:pPr indent="0" lvl="0" marL="0" marR="0" rtl="0" algn="l">
                        <a:lnSpc>
                          <a:spcPct val="100000"/>
                        </a:lnSpc>
                        <a:spcBef>
                          <a:spcPts val="0"/>
                        </a:spcBef>
                        <a:spcAft>
                          <a:spcPts val="0"/>
                        </a:spcAft>
                        <a:buClr>
                          <a:srgbClr val="000000"/>
                        </a:buClr>
                        <a:buSzPts val="1900"/>
                        <a:buFont typeface="Arial"/>
                        <a:buNone/>
                      </a:pPr>
                      <a:r>
                        <a:rPr lang="en-US" sz="1900" u="none" cap="none" strike="noStrike">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31"/>
                            </a:ext>
                          </a:extLst>
                        </a:rPr>
                        <a:t>👨</a:t>
                      </a:r>
                      <a:endParaRPr b="1" sz="1900" u="none" cap="none" strike="noStrike"/>
                    </a:p>
                  </a:txBody>
                  <a:tcPr marT="91425" marB="91425"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111" name="Google Shape;111;g2701632c766_0_7"/>
          <p:cNvSpPr txBox="1"/>
          <p:nvPr/>
        </p:nvSpPr>
        <p:spPr>
          <a:xfrm>
            <a:off x="5577400" y="387375"/>
            <a:ext cx="6496800" cy="8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lt1"/>
                </a:solidFill>
                <a:latin typeface="Roboto"/>
                <a:ea typeface="Roboto"/>
                <a:cs typeface="Roboto"/>
                <a:sym typeface="Roboto"/>
              </a:rPr>
              <a:t>KEY</a:t>
            </a:r>
            <a:endParaRPr b="1" sz="2200">
              <a:solidFill>
                <a:schemeClr val="lt1"/>
              </a:solidFill>
              <a:latin typeface="Roboto"/>
              <a:ea typeface="Roboto"/>
              <a:cs typeface="Roboto"/>
              <a:sym typeface="Roboto"/>
            </a:endParaRPr>
          </a:p>
          <a:p>
            <a:pPr indent="0" lvl="0" marL="0" rtl="0" algn="l">
              <a:lnSpc>
                <a:spcPct val="80000"/>
              </a:lnSpc>
              <a:spcBef>
                <a:spcPts val="0"/>
              </a:spcBef>
              <a:spcAft>
                <a:spcPts val="0"/>
              </a:spcAft>
              <a:buClr>
                <a:schemeClr val="dk1"/>
              </a:buClr>
              <a:buSzPts val="1900"/>
              <a:buFont typeface="Arial"/>
              <a:buNone/>
            </a:pPr>
            <a:r>
              <a:rPr lang="en-US" sz="1700">
                <a:solidFill>
                  <a:schemeClr val="lt1"/>
                </a:solidFill>
                <a:latin typeface="Roboto Condensed"/>
                <a:ea typeface="Roboto Condensed"/>
                <a:cs typeface="Roboto Condensed"/>
                <a:sym typeface="Roboto Condensed"/>
                <a:extLst>
                  <a:ext uri="http://customooxmlschemas.google.com/">
                    <go:slidesCustomData xmlns:go="http://customooxmlschemas.google.com/" textRoundtripDataId="32"/>
                  </a:ext>
                </a:extLst>
              </a:rPr>
              <a:t>💰 Capital/Operation Cost      🕕 Time      👨</a:t>
            </a:r>
            <a:r>
              <a:rPr lang="en-US" sz="1700">
                <a:solidFill>
                  <a:schemeClr val="lt1"/>
                </a:solidFill>
                <a:latin typeface="Roboto Condensed"/>
                <a:ea typeface="Roboto Condensed"/>
                <a:cs typeface="Roboto Condensed"/>
                <a:sym typeface="Roboto Condensed"/>
              </a:rPr>
              <a:t> People </a:t>
            </a:r>
            <a:endParaRPr b="1"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0306cf66a8_0_23"/>
          <p:cNvSpPr txBox="1"/>
          <p:nvPr>
            <p:ph type="title"/>
          </p:nvPr>
        </p:nvSpPr>
        <p:spPr>
          <a:xfrm>
            <a:off x="476025" y="3448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Estimated Cost of Inaction</a:t>
            </a:r>
            <a:endParaRPr/>
          </a:p>
        </p:txBody>
      </p:sp>
      <p:pic>
        <p:nvPicPr>
          <p:cNvPr id="117" name="Google Shape;117;g20306cf66a8_0_23"/>
          <p:cNvPicPr preferRelativeResize="0"/>
          <p:nvPr/>
        </p:nvPicPr>
        <p:blipFill rotWithShape="1">
          <a:blip r:embed="rId3">
            <a:alphaModFix/>
          </a:blip>
          <a:srcRect b="0" l="0" r="0" t="0"/>
          <a:stretch/>
        </p:blipFill>
        <p:spPr>
          <a:xfrm>
            <a:off x="2398050" y="1903625"/>
            <a:ext cx="6858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701632c766_0_45"/>
          <p:cNvSpPr txBox="1"/>
          <p:nvPr>
            <p:ph type="title"/>
          </p:nvPr>
        </p:nvSpPr>
        <p:spPr>
          <a:xfrm>
            <a:off x="6089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What We Need From You</a:t>
            </a:r>
            <a:endParaRPr/>
          </a:p>
        </p:txBody>
      </p:sp>
      <p:sp>
        <p:nvSpPr>
          <p:cNvPr id="123" name="Google Shape;123;g2701632c766_0_45"/>
          <p:cNvSpPr txBox="1"/>
          <p:nvPr>
            <p:ph idx="2" type="body"/>
          </p:nvPr>
        </p:nvSpPr>
        <p:spPr>
          <a:xfrm>
            <a:off x="608900" y="1586375"/>
            <a:ext cx="10215000" cy="195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752"/>
              <a:buNone/>
            </a:pPr>
            <a:r>
              <a:rPr lang="en-US" sz="2600">
                <a:solidFill>
                  <a:schemeClr val="dk2"/>
                </a:solidFill>
                <a:latin typeface="Oswald"/>
                <a:ea typeface="Oswald"/>
                <a:cs typeface="Oswald"/>
                <a:sym typeface="Oswald"/>
              </a:rPr>
              <a:t>To Be Successful, We Need:</a:t>
            </a:r>
            <a:endParaRPr sz="2600">
              <a:solidFill>
                <a:schemeClr val="dk2"/>
              </a:solidFill>
              <a:latin typeface="Oswald"/>
              <a:ea typeface="Oswald"/>
              <a:cs typeface="Oswald"/>
              <a:sym typeface="Oswald"/>
            </a:endParaRPr>
          </a:p>
          <a:p>
            <a:pPr indent="0" lvl="0" marL="0" rtl="0" algn="l">
              <a:lnSpc>
                <a:spcPct val="115000"/>
              </a:lnSpc>
              <a:spcBef>
                <a:spcPts val="0"/>
              </a:spcBef>
              <a:spcAft>
                <a:spcPts val="0"/>
              </a:spcAft>
              <a:buSzPts val="1752"/>
              <a:buNone/>
            </a:pPr>
            <a:r>
              <a:t/>
            </a:r>
            <a:endParaRPr sz="2600">
              <a:solidFill>
                <a:schemeClr val="dk2"/>
              </a:solidFill>
              <a:latin typeface="Oswald"/>
              <a:ea typeface="Oswald"/>
              <a:cs typeface="Oswald"/>
              <a:sym typeface="Oswald"/>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Put the specific ask here</a:t>
            </a:r>
            <a:endParaRPr sz="2400">
              <a:latin typeface="Roboto Condensed"/>
              <a:ea typeface="Roboto Condensed"/>
              <a:cs typeface="Roboto Condensed"/>
              <a:sym typeface="Roboto Condensed"/>
            </a:endParaRPr>
          </a:p>
          <a:p>
            <a:pPr indent="-381000" lvl="0" marL="457200" marR="0" rtl="0" algn="l">
              <a:lnSpc>
                <a:spcPct val="100000"/>
              </a:lnSpc>
              <a:spcBef>
                <a:spcPts val="0"/>
              </a:spcBef>
              <a:spcAft>
                <a:spcPts val="0"/>
              </a:spcAft>
              <a:buSzPts val="2400"/>
              <a:buFont typeface="Noto Sans Symbols"/>
              <a:buChar char="▪"/>
            </a:pPr>
            <a:r>
              <a:rPr lang="en-US" sz="2400">
                <a:latin typeface="Roboto Condensed"/>
                <a:ea typeface="Roboto Condensed"/>
                <a:cs typeface="Roboto Condensed"/>
                <a:sym typeface="Roboto Condensed"/>
              </a:rPr>
              <a:t>Lorem ipsum dolor sit amet, consectetur adipiscing elit.</a:t>
            </a:r>
            <a:endParaRPr sz="2400">
              <a:latin typeface="Roboto Condensed"/>
              <a:ea typeface="Roboto Condensed"/>
              <a:cs typeface="Roboto Condensed"/>
              <a:sym typeface="Roboto Condensed"/>
            </a:endParaRPr>
          </a:p>
          <a:p>
            <a:pPr indent="-381000" lvl="0" marL="457200" marR="0" rtl="0" algn="l">
              <a:lnSpc>
                <a:spcPct val="100000"/>
              </a:lnSpc>
              <a:spcBef>
                <a:spcPts val="0"/>
              </a:spcBef>
              <a:spcAft>
                <a:spcPts val="0"/>
              </a:spcAft>
              <a:buSzPts val="2400"/>
              <a:buFont typeface="Noto Sans Symbols"/>
              <a:buChar char="▪"/>
            </a:pPr>
            <a:r>
              <a:rPr lang="en-US" sz="2400">
                <a:latin typeface="Roboto Condensed"/>
                <a:ea typeface="Roboto Condensed"/>
                <a:cs typeface="Roboto Condensed"/>
                <a:sym typeface="Roboto Condensed"/>
              </a:rPr>
              <a:t>Nam consequat sapien mattis felis sollicitudin aliquam.</a:t>
            </a:r>
            <a:endParaRPr sz="2400">
              <a:latin typeface="Roboto Condensed"/>
              <a:ea typeface="Roboto Condensed"/>
              <a:cs typeface="Roboto Condensed"/>
              <a:sym typeface="Roboto Condensed"/>
            </a:endParaRPr>
          </a:p>
          <a:p>
            <a:pPr indent="-381000" lvl="0" marL="457200" marR="0" rtl="0" algn="l">
              <a:lnSpc>
                <a:spcPct val="100000"/>
              </a:lnSpc>
              <a:spcBef>
                <a:spcPts val="0"/>
              </a:spcBef>
              <a:spcAft>
                <a:spcPts val="0"/>
              </a:spcAft>
              <a:buSzPts val="2400"/>
              <a:buFont typeface="Noto Sans Symbols"/>
              <a:buChar char="▪"/>
            </a:pPr>
            <a:r>
              <a:rPr lang="en-US" sz="2400">
                <a:latin typeface="Roboto Condensed"/>
                <a:ea typeface="Roboto Condensed"/>
                <a:cs typeface="Roboto Condensed"/>
                <a:sym typeface="Roboto Condensed"/>
              </a:rPr>
              <a:t>Nullam tempor nunc vel enim fermentum pharetra.</a:t>
            </a:r>
            <a:endParaRPr sz="2400">
              <a:latin typeface="Roboto Condensed"/>
              <a:ea typeface="Roboto Condensed"/>
              <a:cs typeface="Roboto Condensed"/>
              <a:sym typeface="Roboto Condensed"/>
            </a:endParaRPr>
          </a:p>
          <a:p>
            <a:pPr indent="-381000" lvl="0" marL="457200" marR="0" rtl="0" algn="l">
              <a:lnSpc>
                <a:spcPct val="100000"/>
              </a:lnSpc>
              <a:spcBef>
                <a:spcPts val="0"/>
              </a:spcBef>
              <a:spcAft>
                <a:spcPts val="0"/>
              </a:spcAft>
              <a:buSzPts val="2400"/>
              <a:buFont typeface="Noto Sans Symbols"/>
              <a:buChar char="▪"/>
            </a:pPr>
            <a:r>
              <a:rPr lang="en-US" sz="2400">
                <a:latin typeface="Roboto Condensed"/>
                <a:ea typeface="Roboto Condensed"/>
                <a:cs typeface="Roboto Condensed"/>
                <a:sym typeface="Roboto Condensed"/>
              </a:rPr>
              <a:t>Sed vehicula ligula eget massa placerat vehicula.</a:t>
            </a:r>
            <a:endParaRPr sz="2400">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0306cf66a8_0_37"/>
          <p:cNvSpPr txBox="1"/>
          <p:nvPr>
            <p:ph type="ctrTitle"/>
          </p:nvPr>
        </p:nvSpPr>
        <p:spPr>
          <a:xfrm>
            <a:off x="1524000" y="1850496"/>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swald"/>
              <a:buNone/>
            </a:pPr>
            <a:r>
              <a:rPr lang="en-US"/>
              <a:t>Reporting Risk to the Board </a:t>
            </a:r>
            <a:r>
              <a:rPr b="0" lang="en-US"/>
              <a:t>(Real-life Example)</a:t>
            </a:r>
            <a:endParaRPr b="0"/>
          </a:p>
        </p:txBody>
      </p:sp>
      <p:sp>
        <p:nvSpPr>
          <p:cNvPr id="129" name="Google Shape;129;g20306cf66a8_0_37"/>
          <p:cNvSpPr/>
          <p:nvPr/>
        </p:nvSpPr>
        <p:spPr>
          <a:xfrm>
            <a:off x="3352800" y="5050971"/>
            <a:ext cx="6400800" cy="9036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 name="Google Shape;130;g20306cf66a8_0_37"/>
          <p:cNvSpPr txBox="1"/>
          <p:nvPr/>
        </p:nvSpPr>
        <p:spPr>
          <a:xfrm>
            <a:off x="0" y="0"/>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500"/>
              </a:spcBef>
              <a:spcAft>
                <a:spcPts val="150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Coined by Jerry B. Harvey in 1974, the Abilene Parado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e3597c363e_0_4"/>
          <p:cNvSpPr txBox="1"/>
          <p:nvPr>
            <p:ph type="title"/>
          </p:nvPr>
        </p:nvSpPr>
        <p:spPr>
          <a:xfrm>
            <a:off x="457200" y="366713"/>
            <a:ext cx="11276100" cy="443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Executive Summary</a:t>
            </a:r>
            <a:endParaRPr/>
          </a:p>
        </p:txBody>
      </p:sp>
      <p:sp>
        <p:nvSpPr>
          <p:cNvPr id="136" name="Google Shape;136;g2e3597c363e_0_4"/>
          <p:cNvSpPr txBox="1"/>
          <p:nvPr>
            <p:ph idx="1" type="body"/>
          </p:nvPr>
        </p:nvSpPr>
        <p:spPr>
          <a:xfrm>
            <a:off x="457200" y="1022375"/>
            <a:ext cx="11276100" cy="5322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20"/>
              <a:buNone/>
            </a:pPr>
            <a:r>
              <a:rPr b="1" lang="en-US" sz="2000">
                <a:solidFill>
                  <a:schemeClr val="dk2"/>
                </a:solidFill>
                <a:latin typeface="Roboto Condensed"/>
                <a:ea typeface="Roboto Condensed"/>
                <a:cs typeface="Roboto Condensed"/>
                <a:sym typeface="Roboto Condensed"/>
              </a:rPr>
              <a:t>What:</a:t>
            </a:r>
            <a:r>
              <a:rPr lang="en-US" sz="2000">
                <a:latin typeface="Roboto Condensed"/>
                <a:ea typeface="Roboto Condensed"/>
                <a:cs typeface="Roboto Condensed"/>
                <a:sym typeface="Roboto Condensed"/>
              </a:rPr>
              <a:t> Third-Party Risk to our </a:t>
            </a:r>
            <a:r>
              <a:rPr lang="en-US" sz="2000">
                <a:latin typeface="Roboto Condensed"/>
                <a:ea typeface="Roboto Condensed"/>
                <a:cs typeface="Roboto Condensed"/>
                <a:sym typeface="Roboto Condensed"/>
              </a:rPr>
              <a:t>organization</a:t>
            </a:r>
            <a:r>
              <a:rPr lang="en-US" sz="2000">
                <a:solidFill>
                  <a:srgbClr val="FF0000"/>
                </a:solidFill>
                <a:latin typeface="Roboto Condensed"/>
                <a:ea typeface="Roboto Condensed"/>
                <a:cs typeface="Roboto Condensed"/>
                <a:sym typeface="Roboto Condensed"/>
              </a:rPr>
              <a:t> </a:t>
            </a:r>
            <a:r>
              <a:rPr lang="en-US" sz="2000">
                <a:latin typeface="Roboto Condensed"/>
                <a:ea typeface="Roboto Condensed"/>
                <a:cs typeface="Roboto Condensed"/>
                <a:sym typeface="Roboto Condensed"/>
              </a:rPr>
              <a:t>is</a:t>
            </a:r>
            <a:r>
              <a:rPr lang="en-US" sz="2000">
                <a:latin typeface="Roboto Condensed"/>
                <a:ea typeface="Roboto Condensed"/>
                <a:cs typeface="Roboto Condensed"/>
                <a:sym typeface="Roboto Condensed"/>
              </a:rPr>
              <a:t> </a:t>
            </a:r>
            <a:r>
              <a:rPr b="1" lang="en-US" sz="2000">
                <a:solidFill>
                  <a:srgbClr val="FF0000"/>
                </a:solidFill>
                <a:latin typeface="Roboto Condensed"/>
                <a:ea typeface="Roboto Condensed"/>
                <a:cs typeface="Roboto Condensed"/>
                <a:sym typeface="Roboto Condensed"/>
              </a:rPr>
              <a:t>significant</a:t>
            </a:r>
            <a:r>
              <a:rPr lang="en-US" sz="2000">
                <a:latin typeface="Roboto Condensed"/>
                <a:ea typeface="Roboto Condensed"/>
                <a:cs typeface="Roboto Condensed"/>
                <a:sym typeface="Roboto Condensed"/>
              </a:rPr>
              <a:t> enough that we need to bring it to your attention.</a:t>
            </a:r>
            <a:endParaRPr sz="2000">
              <a:latin typeface="Roboto Condensed"/>
              <a:ea typeface="Roboto Condensed"/>
              <a:cs typeface="Roboto Condensed"/>
              <a:sym typeface="Roboto Condensed"/>
            </a:endParaRPr>
          </a:p>
          <a:p>
            <a:pPr indent="0" lvl="0" marL="0" rtl="0" algn="l">
              <a:lnSpc>
                <a:spcPct val="100000"/>
              </a:lnSpc>
              <a:spcBef>
                <a:spcPts val="1000"/>
              </a:spcBef>
              <a:spcAft>
                <a:spcPts val="0"/>
              </a:spcAft>
              <a:buClr>
                <a:schemeClr val="dk1"/>
              </a:buClr>
              <a:buSzPts val="1800"/>
              <a:buFont typeface="Arial"/>
              <a:buNone/>
            </a:pPr>
            <a:r>
              <a:rPr b="1" lang="en-US" sz="2000">
                <a:solidFill>
                  <a:schemeClr val="dk2"/>
                </a:solidFill>
                <a:latin typeface="Roboto Condensed"/>
                <a:ea typeface="Roboto Condensed"/>
                <a:cs typeface="Roboto Condensed"/>
                <a:sym typeface="Roboto Condensed"/>
              </a:rPr>
              <a:t>Business Impact: </a:t>
            </a:r>
            <a:r>
              <a:rPr lang="en-US" sz="2000">
                <a:latin typeface="Roboto Condensed"/>
                <a:ea typeface="Roboto Condensed"/>
                <a:cs typeface="Roboto Condensed"/>
                <a:sym typeface="Roboto Condensed"/>
              </a:rPr>
              <a:t>This risk could potentially impact our organization in three material ways-</a:t>
            </a:r>
            <a:endParaRPr sz="2000">
              <a:latin typeface="Roboto Condensed"/>
              <a:ea typeface="Roboto Condensed"/>
              <a:cs typeface="Roboto Condensed"/>
              <a:sym typeface="Roboto Condensed"/>
            </a:endParaRPr>
          </a:p>
          <a:p>
            <a:pPr indent="-241300" lvl="0" marL="342900" rtl="0" algn="l">
              <a:lnSpc>
                <a:spcPct val="100000"/>
              </a:lnSpc>
              <a:spcBef>
                <a:spcPts val="1000"/>
              </a:spcBef>
              <a:spcAft>
                <a:spcPts val="0"/>
              </a:spcAft>
              <a:buSzPts val="2000"/>
              <a:buFont typeface="Roboto Condensed"/>
              <a:buAutoNum type="arabicPeriod"/>
            </a:pPr>
            <a:r>
              <a:rPr b="1" lang="en-US" sz="2000">
                <a:latin typeface="Roboto Condensed"/>
                <a:ea typeface="Roboto Condensed"/>
                <a:cs typeface="Roboto Condensed"/>
                <a:sym typeface="Roboto Condensed"/>
              </a:rPr>
              <a:t>Loss of regulated data </a:t>
            </a:r>
            <a:endParaRPr b="1" sz="2000">
              <a:latin typeface="Roboto Condensed"/>
              <a:ea typeface="Roboto Condensed"/>
              <a:cs typeface="Roboto Condensed"/>
              <a:sym typeface="Roboto Condensed"/>
            </a:endParaRPr>
          </a:p>
          <a:p>
            <a:pPr indent="-241300" lvl="0" marL="342900" rtl="0" algn="l">
              <a:lnSpc>
                <a:spcPct val="100000"/>
              </a:lnSpc>
              <a:spcBef>
                <a:spcPts val="0"/>
              </a:spcBef>
              <a:spcAft>
                <a:spcPts val="0"/>
              </a:spcAft>
              <a:buSzPts val="2000"/>
              <a:buFont typeface="Roboto Condensed"/>
              <a:buAutoNum type="arabicPeriod"/>
            </a:pPr>
            <a:r>
              <a:rPr b="1" lang="en-US" sz="2000">
                <a:latin typeface="Roboto Condensed"/>
                <a:ea typeface="Roboto Condensed"/>
                <a:cs typeface="Roboto Condensed"/>
                <a:sym typeface="Roboto Condensed"/>
              </a:rPr>
              <a:t>An outage in one of our key vendors leading to operational disruption</a:t>
            </a:r>
            <a:endParaRPr b="1" sz="2000">
              <a:latin typeface="Roboto Condensed"/>
              <a:ea typeface="Roboto Condensed"/>
              <a:cs typeface="Roboto Condensed"/>
              <a:sym typeface="Roboto Condensed"/>
            </a:endParaRPr>
          </a:p>
          <a:p>
            <a:pPr indent="-241300" lvl="0" marL="342900" rtl="0" algn="l">
              <a:lnSpc>
                <a:spcPct val="100000"/>
              </a:lnSpc>
              <a:spcBef>
                <a:spcPts val="0"/>
              </a:spcBef>
              <a:spcAft>
                <a:spcPts val="0"/>
              </a:spcAft>
              <a:buSzPts val="2000"/>
              <a:buFont typeface="Roboto Condensed"/>
              <a:buAutoNum type="arabicPeriod"/>
            </a:pPr>
            <a:r>
              <a:rPr b="1" lang="en-US" sz="2000">
                <a:latin typeface="Roboto Condensed"/>
                <a:ea typeface="Roboto Condensed"/>
                <a:cs typeface="Roboto Condensed"/>
                <a:sym typeface="Roboto Condensed"/>
              </a:rPr>
              <a:t>Contractual obligations with our customers/partners</a:t>
            </a:r>
            <a:endParaRPr b="1" sz="20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rPr b="1" lang="en-US" sz="2000">
                <a:solidFill>
                  <a:schemeClr val="dk2"/>
                </a:solidFill>
                <a:latin typeface="Roboto Condensed"/>
                <a:ea typeface="Roboto Condensed"/>
                <a:cs typeface="Roboto Condensed"/>
                <a:sym typeface="Roboto Condensed"/>
              </a:rPr>
              <a:t>Analysis: </a:t>
            </a:r>
            <a:r>
              <a:rPr lang="en-US" sz="2000">
                <a:latin typeface="Roboto Condensed"/>
                <a:ea typeface="Roboto Condensed"/>
                <a:cs typeface="Roboto Condensed"/>
                <a:sym typeface="Roboto Condensed"/>
              </a:rPr>
              <a:t>This represents a </a:t>
            </a:r>
            <a:r>
              <a:rPr b="1" lang="en-US" sz="2000">
                <a:solidFill>
                  <a:srgbClr val="FF0000"/>
                </a:solidFill>
                <a:latin typeface="Roboto Condensed"/>
                <a:ea typeface="Roboto Condensed"/>
                <a:cs typeface="Roboto Condensed"/>
                <a:sym typeface="Roboto Condensed"/>
              </a:rPr>
              <a:t>CRITICAL</a:t>
            </a:r>
            <a:r>
              <a:rPr lang="en-US" sz="2000">
                <a:latin typeface="Roboto Condensed"/>
                <a:ea typeface="Roboto Condensed"/>
                <a:cs typeface="Roboto Condensed"/>
                <a:sym typeface="Roboto Condensed"/>
              </a:rPr>
              <a:t> risk to us - we do not actively monitor potential cybersecurity exposure in our third-parties. We do assess cybersecurity posture during onboarding and annually thereafter (for partners deemed critical. Our </a:t>
            </a:r>
            <a:r>
              <a:rPr lang="en-US" sz="2000">
                <a:latin typeface="Roboto Condensed"/>
                <a:ea typeface="Roboto Condensed"/>
                <a:cs typeface="Roboto Condensed"/>
                <a:sym typeface="Roboto Condensed"/>
              </a:rPr>
              <a:t>criticality</a:t>
            </a:r>
            <a:r>
              <a:rPr lang="en-US" sz="2000">
                <a:latin typeface="Roboto Condensed"/>
                <a:ea typeface="Roboto Condensed"/>
                <a:cs typeface="Roboto Condensed"/>
                <a:sym typeface="Roboto Condensed"/>
              </a:rPr>
              <a:t> assessment is based upon how how much we spend with a vendor. Business owners are not involved in discussions around the impact of cybersecurity incidents in critical partners.</a:t>
            </a:r>
            <a:endParaRPr sz="20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rPr b="1" lang="en-US" sz="2000">
                <a:solidFill>
                  <a:schemeClr val="dk2"/>
                </a:solidFill>
                <a:latin typeface="Roboto Condensed"/>
                <a:ea typeface="Roboto Condensed"/>
                <a:cs typeface="Roboto Condensed"/>
                <a:sym typeface="Roboto Condensed"/>
                <a:extLst>
                  <a:ext uri="http://customooxmlschemas.google.com/">
                    <go:slidesCustomData xmlns:go="http://customooxmlschemas.google.com/" textRoundtripDataId="33"/>
                  </a:ext>
                </a:extLst>
              </a:rPr>
              <a:t>Action Steps:</a:t>
            </a:r>
            <a:r>
              <a:rPr b="1" lang="en-US" sz="2000">
                <a:latin typeface="Roboto Condensed"/>
                <a:ea typeface="Roboto Condensed"/>
                <a:cs typeface="Roboto Condensed"/>
                <a:sym typeface="Roboto Condensed"/>
                <a:extLst>
                  <a:ext uri="http://customooxmlschemas.google.com/">
                    <go:slidesCustomData xmlns:go="http://customooxmlschemas.google.com/" textRoundtripDataId="34"/>
                  </a:ext>
                </a:extLst>
              </a:rPr>
              <a:t> </a:t>
            </a:r>
            <a:r>
              <a:rPr lang="en-US" sz="2000">
                <a:latin typeface="Roboto Condensed"/>
                <a:ea typeface="Roboto Condensed"/>
                <a:cs typeface="Roboto Condensed"/>
                <a:sym typeface="Roboto Condensed"/>
                <a:extLst>
                  <a:ext uri="http://customooxmlschemas.google.com/">
                    <go:slidesCustomData xmlns:go="http://customooxmlschemas.google.com/" textRoundtripDataId="35"/>
                  </a:ext>
                </a:extLst>
              </a:rPr>
              <a:t>(1) </a:t>
            </a:r>
            <a:r>
              <a:rPr lang="en-US" sz="2000">
                <a:latin typeface="Roboto Condensed"/>
                <a:ea typeface="Roboto Condensed"/>
                <a:cs typeface="Roboto Condensed"/>
                <a:sym typeface="Roboto Condensed"/>
                <a:extLst>
                  <a:ext uri="http://customooxmlschemas.google.com/">
                    <go:slidesCustomData xmlns:go="http://customooxmlschemas.google.com/" textRoundtripDataId="36"/>
                  </a:ext>
                </a:extLst>
              </a:rPr>
              <a:t>We will be updating our onboarding process to account for financial and operational impact of </a:t>
            </a:r>
            <a:r>
              <a:rPr lang="en-US" sz="2000">
                <a:latin typeface="Roboto Condensed"/>
                <a:ea typeface="Roboto Condensed"/>
                <a:cs typeface="Roboto Condensed"/>
                <a:sym typeface="Roboto Condensed"/>
                <a:extLst>
                  <a:ext uri="http://customooxmlschemas.google.com/">
                    <go:slidesCustomData xmlns:go="http://customooxmlschemas.google.com/" textRoundtripDataId="37"/>
                  </a:ext>
                </a:extLst>
              </a:rPr>
              <a:t>Cybersecurity</a:t>
            </a:r>
            <a:r>
              <a:rPr lang="en-US" sz="2000">
                <a:latin typeface="Roboto Condensed"/>
                <a:ea typeface="Roboto Condensed"/>
                <a:cs typeface="Roboto Condensed"/>
                <a:sym typeface="Roboto Condensed"/>
                <a:extLst>
                  <a:ext uri="http://customooxmlschemas.google.com/">
                    <go:slidesCustomData xmlns:go="http://customooxmlschemas.google.com/" textRoundtripDataId="38"/>
                  </a:ext>
                </a:extLst>
              </a:rPr>
              <a:t> </a:t>
            </a:r>
            <a:r>
              <a:rPr lang="en-US" sz="2000">
                <a:latin typeface="Roboto Condensed"/>
                <a:ea typeface="Roboto Condensed"/>
                <a:cs typeface="Roboto Condensed"/>
                <a:sym typeface="Roboto Condensed"/>
                <a:extLst>
                  <a:ext uri="http://customooxmlschemas.google.com/">
                    <go:slidesCustomData xmlns:go="http://customooxmlschemas.google.com/" textRoundtripDataId="39"/>
                  </a:ext>
                </a:extLst>
              </a:rPr>
              <a:t>incidents</a:t>
            </a:r>
            <a:r>
              <a:rPr lang="en-US" sz="2000">
                <a:latin typeface="Roboto Condensed"/>
                <a:ea typeface="Roboto Condensed"/>
                <a:cs typeface="Roboto Condensed"/>
                <a:sym typeface="Roboto Condensed"/>
                <a:extLst>
                  <a:ext uri="http://customooxmlschemas.google.com/">
                    <go:slidesCustomData xmlns:go="http://customooxmlschemas.google.com/" textRoundtripDataId="40"/>
                  </a:ext>
                </a:extLst>
              </a:rPr>
              <a:t> in our supply chain; (2) We will be enhancing our governance to involve business owners in cyber risk discussions; (3) We will be implementing a third-party risk intelligence platform to provide real time visibility into our risk; and (4) We will update you monthly</a:t>
            </a:r>
            <a:r>
              <a:rPr lang="en-US" sz="2000">
                <a:latin typeface="Roboto Condensed"/>
                <a:ea typeface="Roboto Condensed"/>
                <a:cs typeface="Roboto Condensed"/>
                <a:sym typeface="Roboto Condensed"/>
              </a:rPr>
              <a:t> and at regular board meetings.</a:t>
            </a:r>
            <a:endParaRPr sz="2000">
              <a:latin typeface="Roboto Condensed"/>
              <a:ea typeface="Roboto Condensed"/>
              <a:cs typeface="Roboto Condensed"/>
              <a:sym typeface="Roboto Condensed"/>
            </a:endParaRPr>
          </a:p>
          <a:p>
            <a:pPr indent="0" lvl="0" marL="0" rtl="0" algn="l">
              <a:lnSpc>
                <a:spcPct val="100000"/>
              </a:lnSpc>
              <a:spcBef>
                <a:spcPts val="1000"/>
              </a:spcBef>
              <a:spcAft>
                <a:spcPts val="0"/>
              </a:spcAft>
              <a:buSzPts val="1620"/>
              <a:buNone/>
            </a:pPr>
            <a:r>
              <a:t/>
            </a:r>
            <a:endParaRPr sz="2400">
              <a:latin typeface="Roboto Condensed"/>
              <a:ea typeface="Roboto Condensed"/>
              <a:cs typeface="Roboto Condensed"/>
              <a:sym typeface="Roboto Condensed"/>
            </a:endParaRPr>
          </a:p>
          <a:p>
            <a:pPr indent="0" lvl="0" marL="0" rtl="0" algn="l">
              <a:lnSpc>
                <a:spcPct val="100000"/>
              </a:lnSpc>
              <a:spcBef>
                <a:spcPts val="1000"/>
              </a:spcBef>
              <a:spcAft>
                <a:spcPts val="0"/>
              </a:spcAft>
              <a:buClr>
                <a:schemeClr val="dk1"/>
              </a:buClr>
              <a:buSzPts val="1620"/>
              <a:buFont typeface="Arial"/>
              <a:buNone/>
            </a:pPr>
            <a:r>
              <a:t/>
            </a:r>
            <a:endParaRPr sz="2400">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e3597c363e_0_19"/>
          <p:cNvSpPr txBox="1"/>
          <p:nvPr>
            <p:ph type="title"/>
          </p:nvPr>
        </p:nvSpPr>
        <p:spPr>
          <a:xfrm>
            <a:off x="457200" y="361950"/>
            <a:ext cx="11274600" cy="78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Analysis</a:t>
            </a:r>
            <a:endParaRPr/>
          </a:p>
        </p:txBody>
      </p:sp>
      <p:sp>
        <p:nvSpPr>
          <p:cNvPr id="142" name="Google Shape;142;g2e3597c363e_0_19"/>
          <p:cNvSpPr txBox="1"/>
          <p:nvPr>
            <p:ph idx="1" type="body"/>
          </p:nvPr>
        </p:nvSpPr>
        <p:spPr>
          <a:xfrm>
            <a:off x="536375" y="2272200"/>
            <a:ext cx="5181600" cy="391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752"/>
              <a:buNone/>
            </a:pPr>
            <a:r>
              <a:rPr lang="en-US" sz="2600">
                <a:solidFill>
                  <a:schemeClr val="dk2"/>
                </a:solidFill>
                <a:latin typeface="Oswald"/>
                <a:ea typeface="Oswald"/>
                <a:cs typeface="Oswald"/>
                <a:sym typeface="Oswald"/>
              </a:rPr>
              <a:t>Current State</a:t>
            </a:r>
            <a:r>
              <a:rPr lang="en-US" sz="2600">
                <a:solidFill>
                  <a:schemeClr val="dk2"/>
                </a:solidFill>
                <a:latin typeface="Oswald"/>
                <a:ea typeface="Oswald"/>
                <a:cs typeface="Oswald"/>
                <a:sym typeface="Oswald"/>
              </a:rPr>
              <a:t>:</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Sending out questionnaires prior to onboarding new vendors</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Collecting and manually reviewing  assessment/audit collateral</a:t>
            </a:r>
            <a:endParaRPr sz="2400">
              <a:latin typeface="Roboto Condensed"/>
              <a:ea typeface="Roboto Condensed"/>
              <a:cs typeface="Roboto Condensed"/>
              <a:sym typeface="Roboto Condensed"/>
            </a:endParaRPr>
          </a:p>
          <a:p>
            <a:pPr indent="-381000" lvl="1" marL="9144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SOC 2, ISO 27001, High Trust, etc.</a:t>
            </a:r>
            <a:endParaRPr sz="2400">
              <a:latin typeface="Roboto Condensed"/>
              <a:ea typeface="Roboto Condensed"/>
              <a:cs typeface="Roboto Condensed"/>
              <a:sym typeface="Roboto Condensed"/>
            </a:endParaRPr>
          </a:p>
          <a:p>
            <a:pPr indent="0" lvl="0" marL="0" rtl="0" algn="l">
              <a:lnSpc>
                <a:spcPct val="100000"/>
              </a:lnSpc>
              <a:spcBef>
                <a:spcPts val="0"/>
              </a:spcBef>
              <a:spcAft>
                <a:spcPts val="0"/>
              </a:spcAft>
              <a:buNone/>
            </a:pPr>
            <a:r>
              <a:t/>
            </a:r>
            <a:endParaRPr sz="2400">
              <a:latin typeface="Roboto Condensed"/>
              <a:ea typeface="Roboto Condensed"/>
              <a:cs typeface="Roboto Condensed"/>
              <a:sym typeface="Roboto Condensed"/>
            </a:endParaRPr>
          </a:p>
        </p:txBody>
      </p:sp>
      <p:sp>
        <p:nvSpPr>
          <p:cNvPr id="143" name="Google Shape;143;g2e3597c363e_0_19"/>
          <p:cNvSpPr txBox="1"/>
          <p:nvPr>
            <p:ph idx="2" type="body"/>
          </p:nvPr>
        </p:nvSpPr>
        <p:spPr>
          <a:xfrm>
            <a:off x="5717975" y="2272200"/>
            <a:ext cx="5635800" cy="3996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752"/>
              <a:buNone/>
            </a:pPr>
            <a:r>
              <a:rPr lang="en-US" sz="2600">
                <a:solidFill>
                  <a:schemeClr val="dk2"/>
                </a:solidFill>
                <a:latin typeface="Oswald"/>
                <a:ea typeface="Oswald"/>
                <a:cs typeface="Oswald"/>
                <a:sym typeface="Oswald"/>
              </a:rPr>
              <a:t>Gap Analysis:</a:t>
            </a:r>
            <a:endParaRPr b="1" sz="2400">
              <a:solidFill>
                <a:srgbClr val="FF0000"/>
              </a:solidFill>
              <a:latin typeface="Roboto Condensed"/>
              <a:ea typeface="Roboto Condensed"/>
              <a:cs typeface="Roboto Condensed"/>
              <a:sym typeface="Roboto Condensed"/>
            </a:endParaRPr>
          </a:p>
          <a:p>
            <a:pPr indent="-381000" lvl="0" marL="457200" rtl="0" algn="l">
              <a:lnSpc>
                <a:spcPct val="100000"/>
              </a:lnSpc>
              <a:spcBef>
                <a:spcPts val="0"/>
              </a:spcBef>
              <a:spcAft>
                <a:spcPts val="0"/>
              </a:spcAft>
              <a:buClr>
                <a:schemeClr val="dk2"/>
              </a:buClr>
              <a:buSzPts val="2400"/>
              <a:buFont typeface="Noto Sans Symbols"/>
              <a:buChar char="▪"/>
            </a:pPr>
            <a:r>
              <a:rPr lang="en-US" sz="2400">
                <a:latin typeface="Roboto Condensed"/>
                <a:ea typeface="Roboto Condensed"/>
                <a:cs typeface="Roboto Condensed"/>
                <a:sym typeface="Roboto Condensed"/>
              </a:rPr>
              <a:t>No continuous monitoring</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Minimal technical validation</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No business impact analysis</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No business involvement</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No outward focused assessment of </a:t>
            </a:r>
            <a:r>
              <a:rPr lang="en-US" sz="2400">
                <a:latin typeface="Roboto Condensed"/>
                <a:ea typeface="Roboto Condensed"/>
                <a:cs typeface="Roboto Condensed"/>
                <a:sym typeface="Roboto Condensed"/>
              </a:rPr>
              <a:t>cybersecurity</a:t>
            </a:r>
            <a:r>
              <a:rPr lang="en-US" sz="2400">
                <a:latin typeface="Roboto Condensed"/>
                <a:ea typeface="Roboto Condensed"/>
                <a:cs typeface="Roboto Condensed"/>
                <a:sym typeface="Roboto Condensed"/>
              </a:rPr>
              <a:t> exposures in our partners</a:t>
            </a:r>
            <a:endParaRPr sz="2400">
              <a:latin typeface="Roboto Condensed"/>
              <a:ea typeface="Roboto Condensed"/>
              <a:cs typeface="Roboto Condensed"/>
              <a:sym typeface="Roboto Condensed"/>
            </a:endParaRPr>
          </a:p>
          <a:p>
            <a:pPr indent="-381000" lvl="0" marL="457200" rtl="0" algn="l">
              <a:lnSpc>
                <a:spcPct val="100000"/>
              </a:lnSpc>
              <a:spcBef>
                <a:spcPts val="0"/>
              </a:spcBef>
              <a:spcAft>
                <a:spcPts val="0"/>
              </a:spcAft>
              <a:buSzPts val="2400"/>
              <a:buFont typeface="Roboto Condensed"/>
              <a:buChar char="▪"/>
            </a:pPr>
            <a:r>
              <a:rPr lang="en-US" sz="2400">
                <a:latin typeface="Roboto Condensed"/>
                <a:ea typeface="Roboto Condensed"/>
                <a:cs typeface="Roboto Condensed"/>
                <a:sym typeface="Roboto Condensed"/>
              </a:rPr>
              <a:t>No real time risk or threat intelligence in our third party ecosystem</a:t>
            </a:r>
            <a:endParaRPr sz="2400">
              <a:latin typeface="Roboto Condensed"/>
              <a:ea typeface="Roboto Condensed"/>
              <a:cs typeface="Roboto Condensed"/>
              <a:sym typeface="Roboto Condensed"/>
            </a:endParaRPr>
          </a:p>
          <a:p>
            <a:pPr indent="0" lvl="0" marL="0" rtl="0" algn="l">
              <a:lnSpc>
                <a:spcPct val="90000"/>
              </a:lnSpc>
              <a:spcBef>
                <a:spcPts val="1000"/>
              </a:spcBef>
              <a:spcAft>
                <a:spcPts val="0"/>
              </a:spcAft>
              <a:buSzPts val="1752"/>
              <a:buNone/>
            </a:pPr>
            <a:r>
              <a:t/>
            </a:r>
            <a:endParaRPr/>
          </a:p>
        </p:txBody>
      </p:sp>
      <p:sp>
        <p:nvSpPr>
          <p:cNvPr id="144" name="Google Shape;144;g2e3597c363e_0_19"/>
          <p:cNvSpPr txBox="1"/>
          <p:nvPr/>
        </p:nvSpPr>
        <p:spPr>
          <a:xfrm>
            <a:off x="0" y="1214675"/>
            <a:ext cx="12192000" cy="912300"/>
          </a:xfrm>
          <a:prstGeom prst="rect">
            <a:avLst/>
          </a:prstGeom>
          <a:solidFill>
            <a:schemeClr val="dk2"/>
          </a:solidFill>
          <a:ln>
            <a:noFill/>
          </a:ln>
        </p:spPr>
        <p:txBody>
          <a:bodyPr anchorCtr="0" anchor="ctr" bIns="91425" lIns="91425" spcFirstLastPara="1" rIns="91425" wrap="square" tIns="91425">
            <a:noAutofit/>
          </a:bodyPr>
          <a:lstStyle/>
          <a:p>
            <a:pPr indent="0" lvl="0" marL="1371600" marR="1489406" rtl="0" algn="ctr">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Our current risk exposure to </a:t>
            </a:r>
            <a:r>
              <a:rPr lang="en-US" sz="2500">
                <a:solidFill>
                  <a:schemeClr val="lt1"/>
                </a:solidFill>
              </a:rPr>
              <a:t>Cybersecurity</a:t>
            </a:r>
            <a:r>
              <a:rPr lang="en-US" sz="2500">
                <a:solidFill>
                  <a:schemeClr val="lt1"/>
                </a:solidFill>
              </a:rPr>
              <a:t> </a:t>
            </a:r>
            <a:r>
              <a:rPr lang="en-US" sz="2500">
                <a:solidFill>
                  <a:schemeClr val="lt1"/>
                </a:solidFill>
              </a:rPr>
              <a:t>incidents</a:t>
            </a:r>
            <a:r>
              <a:rPr b="0" i="0" lang="en-US" sz="2500" u="none" cap="none" strike="noStrike">
                <a:solidFill>
                  <a:schemeClr val="lt1"/>
                </a:solidFill>
                <a:latin typeface="Arial"/>
                <a:ea typeface="Arial"/>
                <a:cs typeface="Arial"/>
                <a:sym typeface="Arial"/>
              </a:rPr>
              <a:t> in our </a:t>
            </a:r>
            <a:r>
              <a:rPr lang="en-US" sz="2500">
                <a:solidFill>
                  <a:schemeClr val="lt1"/>
                </a:solidFill>
              </a:rPr>
              <a:t>Third-party ecosystem</a:t>
            </a:r>
            <a:r>
              <a:rPr b="0" i="0" lang="en-US" sz="2500" u="none" cap="none" strike="noStrike">
                <a:solidFill>
                  <a:schemeClr val="lt1"/>
                </a:solidFill>
                <a:latin typeface="Arial"/>
                <a:ea typeface="Arial"/>
                <a:cs typeface="Arial"/>
                <a:sym typeface="Arial"/>
              </a:rPr>
              <a:t> partners is</a:t>
            </a:r>
            <a:r>
              <a:rPr b="1" i="0" lang="en-US" sz="2500" u="none" cap="none" strike="noStrike">
                <a:solidFill>
                  <a:schemeClr val="lt1"/>
                </a:solidFill>
                <a:latin typeface="Arial"/>
                <a:ea typeface="Arial"/>
                <a:cs typeface="Arial"/>
                <a:sym typeface="Arial"/>
              </a:rPr>
              <a:t> </a:t>
            </a:r>
            <a:r>
              <a:rPr b="1" lang="en-US" sz="2500">
                <a:solidFill>
                  <a:srgbClr val="FF0000"/>
                </a:solidFill>
                <a:highlight>
                  <a:schemeClr val="dk1"/>
                </a:highlight>
              </a:rPr>
              <a:t>CRITICAL </a:t>
            </a:r>
            <a:endParaRPr b="1" i="0" sz="2500" u="none" cap="none" strike="noStrike">
              <a:solidFill>
                <a:srgbClr val="FF0000"/>
              </a:solidFill>
              <a:highlight>
                <a:schemeClr val="dk1"/>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lack Kite Theme - Dark">
  <a:themeElements>
    <a:clrScheme name="Black Kite">
      <a:dk1>
        <a:srgbClr val="000000"/>
      </a:dk1>
      <a:lt1>
        <a:srgbClr val="FFFFFF"/>
      </a:lt1>
      <a:dk2>
        <a:srgbClr val="3CCC77"/>
      </a:dk2>
      <a:lt2>
        <a:srgbClr val="FFFFFF"/>
      </a:lt2>
      <a:accent1>
        <a:srgbClr val="47D028"/>
      </a:accent1>
      <a:accent2>
        <a:srgbClr val="007E0B"/>
      </a:accent2>
      <a:accent3>
        <a:srgbClr val="003C00"/>
      </a:accent3>
      <a:accent4>
        <a:srgbClr val="2459C7"/>
      </a:accent4>
      <a:accent5>
        <a:srgbClr val="DAA100"/>
      </a:accent5>
      <a:accent6>
        <a:srgbClr val="881664"/>
      </a:accent6>
      <a:hlink>
        <a:srgbClr val="2459C7"/>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2024-04-30T18:34:02Z</dcterms:created>
  <dc:creator>Jeffrey Wheatman</dc:creator>
</cp:coreProperties>
</file>